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6"/>
  </p:notesMasterIdLst>
  <p:handoutMasterIdLst>
    <p:handoutMasterId r:id="rId37"/>
  </p:handoutMasterIdLst>
  <p:sldIdLst>
    <p:sldId id="341" r:id="rId9"/>
    <p:sldId id="400" r:id="rId10"/>
    <p:sldId id="472" r:id="rId11"/>
    <p:sldId id="415" r:id="rId12"/>
    <p:sldId id="499" r:id="rId13"/>
    <p:sldId id="473" r:id="rId14"/>
    <p:sldId id="429" r:id="rId15"/>
    <p:sldId id="492" r:id="rId16"/>
    <p:sldId id="440" r:id="rId17"/>
    <p:sldId id="500" r:id="rId18"/>
    <p:sldId id="479" r:id="rId19"/>
    <p:sldId id="446" r:id="rId20"/>
    <p:sldId id="493" r:id="rId21"/>
    <p:sldId id="498" r:id="rId22"/>
    <p:sldId id="480" r:id="rId23"/>
    <p:sldId id="494" r:id="rId24"/>
    <p:sldId id="489" r:id="rId25"/>
    <p:sldId id="495" r:id="rId26"/>
    <p:sldId id="475" r:id="rId27"/>
    <p:sldId id="496" r:id="rId28"/>
    <p:sldId id="481" r:id="rId29"/>
    <p:sldId id="497" r:id="rId30"/>
    <p:sldId id="463" r:id="rId31"/>
    <p:sldId id="470" r:id="rId32"/>
    <p:sldId id="434" r:id="rId33"/>
    <p:sldId id="474" r:id="rId34"/>
    <p:sldId id="471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 Jurgemeyer" initials="JJ" lastIdx="34" clrIdx="6">
    <p:extLst>
      <p:ext uri="{19B8F6BF-5375-455C-9EA6-DF929625EA0E}">
        <p15:presenceInfo xmlns:p15="http://schemas.microsoft.com/office/powerpoint/2012/main" userId="Jeff Jurgemeyer" providerId="None"/>
      </p:ext>
    </p:extLst>
  </p:cmAuthor>
  <p:cmAuthor id="1" name="Moynihan, Mandi" initials="MM" lastIdx="22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8" name="Mroszczyk, Robyn A Ms CIV HQDA DCS G-9" initials="MRAMCHDG" lastIdx="15" clrIdx="7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3" name="Casey-Macias, Catherine (CNE)" initials="CC(" lastIdx="3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5" name="Abigail Champeau" initials="AC" lastIdx="63" clrIdx="4">
    <p:extLst>
      <p:ext uri="{19B8F6BF-5375-455C-9EA6-DF929625EA0E}">
        <p15:presenceInfo xmlns:p15="http://schemas.microsoft.com/office/powerpoint/2012/main" userId="S::Abigail.Champeau@tp-solutions.com::eddcd8ed-826b-46a5-8db7-d3ebb0864cde" providerId="AD"/>
      </p:ext>
    </p:extLst>
  </p:cmAuthor>
  <p:cmAuthor id="6" name="Michael Bliss" initials="MB" lastIdx="2" clrIdx="5">
    <p:extLst>
      <p:ext uri="{19B8F6BF-5375-455C-9EA6-DF929625EA0E}">
        <p15:presenceInfo xmlns:p15="http://schemas.microsoft.com/office/powerpoint/2012/main" userId="Michael Bli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2A"/>
    <a:srgbClr val="E6E3D1"/>
    <a:srgbClr val="DCDAC3"/>
    <a:srgbClr val="D2D0B7"/>
    <a:srgbClr val="E7E2D1"/>
    <a:srgbClr val="E4E0CE"/>
    <a:srgbClr val="ECE1CA"/>
    <a:srgbClr val="EDE7DC"/>
    <a:srgbClr val="000000"/>
    <a:srgbClr val="4B4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9EC2B-4BA0-4908-A9BF-18AC980D7360}" v="1" dt="2021-06-11T20:17:29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gail Champeau" userId="eddcd8ed-826b-46a5-8db7-d3ebb0864cde" providerId="ADAL" clId="{80B9EC2B-4BA0-4908-A9BF-18AC980D7360}"/>
    <pc:docChg chg="undo redo custSel modSld">
      <pc:chgData name="Abigail Champeau" userId="eddcd8ed-826b-46a5-8db7-d3ebb0864cde" providerId="ADAL" clId="{80B9EC2B-4BA0-4908-A9BF-18AC980D7360}" dt="2021-06-11T20:18:27.176" v="109" actId="1592"/>
      <pc:docMkLst>
        <pc:docMk/>
      </pc:docMkLst>
      <pc:sldChg chg="modSp mod delCm">
        <pc:chgData name="Abigail Champeau" userId="eddcd8ed-826b-46a5-8db7-d3ebb0864cde" providerId="ADAL" clId="{80B9EC2B-4BA0-4908-A9BF-18AC980D7360}" dt="2021-06-11T20:16:12.466" v="84" actId="1592"/>
        <pc:sldMkLst>
          <pc:docMk/>
          <pc:sldMk cId="3781206851" sldId="475"/>
        </pc:sldMkLst>
        <pc:spChg chg="mod">
          <ac:chgData name="Abigail Champeau" userId="eddcd8ed-826b-46a5-8db7-d3ebb0864cde" providerId="ADAL" clId="{80B9EC2B-4BA0-4908-A9BF-18AC980D7360}" dt="2021-06-11T20:15:46.433" v="77" actId="20577"/>
          <ac:spMkLst>
            <pc:docMk/>
            <pc:sldMk cId="3781206851" sldId="475"/>
            <ac:spMk id="19" creationId="{490A0849-1A7E-420A-8C82-B93F3D1787C5}"/>
          </ac:spMkLst>
        </pc:spChg>
        <pc:picChg chg="mod">
          <ac:chgData name="Abigail Champeau" userId="eddcd8ed-826b-46a5-8db7-d3ebb0864cde" providerId="ADAL" clId="{80B9EC2B-4BA0-4908-A9BF-18AC980D7360}" dt="2021-06-11T20:16:07.429" v="83" actId="1036"/>
          <ac:picMkLst>
            <pc:docMk/>
            <pc:sldMk cId="3781206851" sldId="475"/>
            <ac:picMk id="21" creationId="{342EFD03-1257-400E-B207-8D80074A869B}"/>
          </ac:picMkLst>
        </pc:picChg>
        <pc:picChg chg="mod">
          <ac:chgData name="Abigail Champeau" userId="eddcd8ed-826b-46a5-8db7-d3ebb0864cde" providerId="ADAL" clId="{80B9EC2B-4BA0-4908-A9BF-18AC980D7360}" dt="2021-06-11T20:15:56.503" v="80" actId="1036"/>
          <ac:picMkLst>
            <pc:docMk/>
            <pc:sldMk cId="3781206851" sldId="475"/>
            <ac:picMk id="23" creationId="{FBDA4EDB-8C32-4788-8F2F-F2AC52F425DF}"/>
          </ac:picMkLst>
        </pc:picChg>
      </pc:sldChg>
      <pc:sldChg chg="addSp delSp modSp mod modClrScheme delCm chgLayout">
        <pc:chgData name="Abigail Champeau" userId="eddcd8ed-826b-46a5-8db7-d3ebb0864cde" providerId="ADAL" clId="{80B9EC2B-4BA0-4908-A9BF-18AC980D7360}" dt="2021-06-11T20:18:27.176" v="109" actId="1592"/>
        <pc:sldMkLst>
          <pc:docMk/>
          <pc:sldMk cId="3232473281" sldId="479"/>
        </pc:sldMkLst>
        <pc:spChg chg="mod ord">
          <ac:chgData name="Abigail Champeau" userId="eddcd8ed-826b-46a5-8db7-d3ebb0864cde" providerId="ADAL" clId="{80B9EC2B-4BA0-4908-A9BF-18AC980D7360}" dt="2021-06-11T20:17:18.021" v="91" actId="700"/>
          <ac:spMkLst>
            <pc:docMk/>
            <pc:sldMk cId="3232473281" sldId="479"/>
            <ac:spMk id="3" creationId="{00000000-0000-0000-0000-000000000000}"/>
          </ac:spMkLst>
        </pc:spChg>
        <pc:spChg chg="mod ord">
          <ac:chgData name="Abigail Champeau" userId="eddcd8ed-826b-46a5-8db7-d3ebb0864cde" providerId="ADAL" clId="{80B9EC2B-4BA0-4908-A9BF-18AC980D7360}" dt="2021-06-11T20:17:38.686" v="96" actId="1076"/>
          <ac:spMkLst>
            <pc:docMk/>
            <pc:sldMk cId="3232473281" sldId="479"/>
            <ac:spMk id="4" creationId="{FB05ADA8-996E-4B24-90E8-9C65DACBB593}"/>
          </ac:spMkLst>
        </pc:spChg>
        <pc:spChg chg="del mod ord">
          <ac:chgData name="Abigail Champeau" userId="eddcd8ed-826b-46a5-8db7-d3ebb0864cde" providerId="ADAL" clId="{80B9EC2B-4BA0-4908-A9BF-18AC980D7360}" dt="2021-06-11T20:17:25.348" v="93" actId="478"/>
          <ac:spMkLst>
            <pc:docMk/>
            <pc:sldMk cId="3232473281" sldId="479"/>
            <ac:spMk id="6" creationId="{B8F445E0-1CC4-4F18-9B39-1E56A1875608}"/>
          </ac:spMkLst>
        </pc:spChg>
        <pc:spChg chg="add del mod">
          <ac:chgData name="Abigail Champeau" userId="eddcd8ed-826b-46a5-8db7-d3ebb0864cde" providerId="ADAL" clId="{80B9EC2B-4BA0-4908-A9BF-18AC980D7360}" dt="2021-06-11T20:17:27.425" v="94" actId="478"/>
          <ac:spMkLst>
            <pc:docMk/>
            <pc:sldMk cId="3232473281" sldId="479"/>
            <ac:spMk id="10" creationId="{9E896606-7FF7-4315-8D37-67BFA8701CA0}"/>
          </ac:spMkLst>
        </pc:spChg>
        <pc:spChg chg="add mod">
          <ac:chgData name="Abigail Champeau" userId="eddcd8ed-826b-46a5-8db7-d3ebb0864cde" providerId="ADAL" clId="{80B9EC2B-4BA0-4908-A9BF-18AC980D7360}" dt="2021-06-11T20:18:00.971" v="99" actId="1076"/>
          <ac:spMkLst>
            <pc:docMk/>
            <pc:sldMk cId="3232473281" sldId="479"/>
            <ac:spMk id="13" creationId="{D7079A23-090D-4B60-9B4F-4359290ABBB3}"/>
          </ac:spMkLst>
        </pc:spChg>
        <pc:picChg chg="mod">
          <ac:chgData name="Abigail Champeau" userId="eddcd8ed-826b-46a5-8db7-d3ebb0864cde" providerId="ADAL" clId="{80B9EC2B-4BA0-4908-A9BF-18AC980D7360}" dt="2021-06-11T20:18:05.584" v="100" actId="1076"/>
          <ac:picMkLst>
            <pc:docMk/>
            <pc:sldMk cId="3232473281" sldId="479"/>
            <ac:picMk id="5" creationId="{C6CF3847-7ED4-4161-A816-5B795147332E}"/>
          </ac:picMkLst>
        </pc:picChg>
        <pc:picChg chg="mod">
          <ac:chgData name="Abigail Champeau" userId="eddcd8ed-826b-46a5-8db7-d3ebb0864cde" providerId="ADAL" clId="{80B9EC2B-4BA0-4908-A9BF-18AC980D7360}" dt="2021-06-11T20:18:08.824" v="101" actId="1076"/>
          <ac:picMkLst>
            <pc:docMk/>
            <pc:sldMk cId="3232473281" sldId="479"/>
            <ac:picMk id="7" creationId="{0E338E71-FF32-4C47-9F2B-723B8109581C}"/>
          </ac:picMkLst>
        </pc:picChg>
        <pc:picChg chg="mod">
          <ac:chgData name="Abigail Champeau" userId="eddcd8ed-826b-46a5-8db7-d3ebb0864cde" providerId="ADAL" clId="{80B9EC2B-4BA0-4908-A9BF-18AC980D7360}" dt="2021-06-11T20:18:25.481" v="108" actId="1036"/>
          <ac:picMkLst>
            <pc:docMk/>
            <pc:sldMk cId="3232473281" sldId="479"/>
            <ac:picMk id="8" creationId="{AEB873B5-367E-4E4C-BBFF-04F01921B1ED}"/>
          </ac:picMkLst>
        </pc:picChg>
        <pc:picChg chg="mod">
          <ac:chgData name="Abigail Champeau" userId="eddcd8ed-826b-46a5-8db7-d3ebb0864cde" providerId="ADAL" clId="{80B9EC2B-4BA0-4908-A9BF-18AC980D7360}" dt="2021-06-11T20:18:20.017" v="103" actId="1076"/>
          <ac:picMkLst>
            <pc:docMk/>
            <pc:sldMk cId="3232473281" sldId="479"/>
            <ac:picMk id="9" creationId="{26568378-B4F7-4A97-9DD8-3EC3BF30FDF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E3D-4B5F-8E1B-4B37EC8F2E8E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36-4179-846C-B5294DE66339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36-4179-846C-B5294DE66339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F36-4179-846C-B5294DE6633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d\-mmm">
                  <c:v>75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3D-4B5F-8E1B-4B37EC8F2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3-4D6E-A517-13A081CA2030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3-4D6E-A517-13A081CA2030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33-4D6E-A517-13A081CA2030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33-4D6E-A517-13A081CA2030}"/>
              </c:ext>
            </c:extLst>
          </c:dPt>
          <c:dPt>
            <c:idx val="4"/>
            <c:bubble3D val="0"/>
            <c:spPr>
              <a:solidFill>
                <a:schemeClr val="accent6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45B-4163-B5CB-929B8D1803B3}"/>
              </c:ext>
            </c:extLst>
          </c:dPt>
          <c:dPt>
            <c:idx val="5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45B-4163-B5CB-929B8D1803B3}"/>
              </c:ext>
            </c:extLst>
          </c:dPt>
          <c:dPt>
            <c:idx val="6"/>
            <c:bubble3D val="0"/>
            <c:spPr>
              <a:solidFill>
                <a:schemeClr val="accent6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45B-4163-B5CB-929B8D1803B3}"/>
              </c:ext>
            </c:extLst>
          </c:dPt>
          <c:cat>
            <c:strRef>
              <c:f>Sheet1!$A$2:$A$8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Sheet1!$B$2:$B$8</c:f>
              <c:numCache>
                <c:formatCode>d\-mmm</c:formatCode>
                <c:ptCount val="7"/>
                <c:pt idx="0">
                  <c:v>44203</c:v>
                </c:pt>
                <c:pt idx="1">
                  <c:v>44203</c:v>
                </c:pt>
                <c:pt idx="2">
                  <c:v>44203</c:v>
                </c:pt>
                <c:pt idx="3">
                  <c:v>44208</c:v>
                </c:pt>
                <c:pt idx="4">
                  <c:v>44208</c:v>
                </c:pt>
                <c:pt idx="5">
                  <c:v>44208</c:v>
                </c:pt>
                <c:pt idx="6">
                  <c:v>44208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33-4D6E-A517-13A081CA20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>
                <a:latin typeface="Helvetica" panose="020B0604020202020204" pitchFamily="34" charset="0"/>
              </a:rPr>
              <a:t>11/13/2023</a:t>
            </a:fld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>
                <a:latin typeface="Helvetica" panose="020B0604020202020204" pitchFamily="34" charset="0"/>
              </a:rPr>
              <a:t>‹#›</a:t>
            </a:fld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9CB2C76C-582D-524B-BFE1-27F98059DCFA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A0D7A9D3-4FD5-7346-98F4-B0A01A7CFF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Image Source: DVIDS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26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https://pixabay.com/photos/us-dollars-american-background-bank-84594/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6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https://pixabay.com/photos/books-stack-literature-knowledge-5937823/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4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4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7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4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https://pixabay.com/photos/income-tax-calculator-accounting-4097292/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14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7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3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575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2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55837C-3EC3-4D40-AF6C-894566958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008" y="5945588"/>
            <a:ext cx="1833392" cy="6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  <a:latin typeface="Helvetica" panose="020B0604020202020204" pitchFamily="34" charset="0"/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842000" y="29186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Pre-Deployment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Helvetica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Helvetica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>
                <a:latin typeface="Helvetica" panose="020B0604020202020204" pitchFamily="34" charset="0"/>
              </a:rPr>
              <a:pPr/>
              <a:t>‹#›</a:t>
            </a:fld>
            <a:r>
              <a:rPr lang="es-MX"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  <a:latin typeface="Helvetica" panose="020B0604020202020204" pitchFamily="34" charset="0"/>
              </a:rPr>
              <a:pPr/>
              <a:t>‹#›</a:t>
            </a:fld>
            <a:r>
              <a:rPr lang="es-MX"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  <a:latin typeface="Helvetica" panose="020B0604020202020204" pitchFamily="34" charset="0"/>
              </a:rPr>
              <a:pPr/>
              <a:t>‹#›</a:t>
            </a:fld>
            <a:r>
              <a:rPr lang="es-MX">
                <a:latin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1.sv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svg"/><Relationship Id="rId4" Type="http://schemas.openxmlformats.org/officeDocument/2006/relationships/image" Target="../media/image149.svg"/><Relationship Id="rId9" Type="http://schemas.openxmlformats.org/officeDocument/2006/relationships/image" Target="../media/image1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59.jpeg"/><Relationship Id="rId4" Type="http://schemas.openxmlformats.org/officeDocument/2006/relationships/image" Target="../media/image15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2.svg"/><Relationship Id="rId4" Type="http://schemas.openxmlformats.org/officeDocument/2006/relationships/image" Target="../media/image16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3" Type="http://schemas.openxmlformats.org/officeDocument/2006/relationships/image" Target="../media/image164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65.svg"/><Relationship Id="rId9" Type="http://schemas.openxmlformats.org/officeDocument/2006/relationships/image" Target="../media/image16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13" Type="http://schemas.openxmlformats.org/officeDocument/2006/relationships/image" Target="../media/image179.jpe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2.sv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svg"/><Relationship Id="rId4" Type="http://schemas.openxmlformats.org/officeDocument/2006/relationships/image" Target="../media/image170.svg"/><Relationship Id="rId9" Type="http://schemas.openxmlformats.org/officeDocument/2006/relationships/image" Target="../media/image1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sv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3.svg"/><Relationship Id="rId5" Type="http://schemas.openxmlformats.org/officeDocument/2006/relationships/image" Target="../media/image182.png"/><Relationship Id="rId4" Type="http://schemas.openxmlformats.org/officeDocument/2006/relationships/image" Target="../media/image181.svg"/><Relationship Id="rId9" Type="http://schemas.openxmlformats.org/officeDocument/2006/relationships/image" Target="../media/image1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3" Type="http://schemas.openxmlformats.org/officeDocument/2006/relationships/image" Target="../media/image116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8.svg"/><Relationship Id="rId11" Type="http://schemas.openxmlformats.org/officeDocument/2006/relationships/image" Target="../media/image193.sv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19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9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svg"/><Relationship Id="rId13" Type="http://schemas.openxmlformats.org/officeDocument/2006/relationships/image" Target="../media/image204.png"/><Relationship Id="rId18" Type="http://schemas.openxmlformats.org/officeDocument/2006/relationships/image" Target="../media/image209.svg"/><Relationship Id="rId3" Type="http://schemas.openxmlformats.org/officeDocument/2006/relationships/image" Target="../media/image112.png"/><Relationship Id="rId7" Type="http://schemas.openxmlformats.org/officeDocument/2006/relationships/image" Target="../media/image198.png"/><Relationship Id="rId12" Type="http://schemas.openxmlformats.org/officeDocument/2006/relationships/image" Target="../media/image203.svg"/><Relationship Id="rId17" Type="http://schemas.openxmlformats.org/officeDocument/2006/relationships/image" Target="../media/image20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7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7.sv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6.png"/><Relationship Id="rId10" Type="http://schemas.openxmlformats.org/officeDocument/2006/relationships/image" Target="../media/image201.svg"/><Relationship Id="rId4" Type="http://schemas.openxmlformats.org/officeDocument/2006/relationships/image" Target="../media/image113.svg"/><Relationship Id="rId9" Type="http://schemas.openxmlformats.org/officeDocument/2006/relationships/image" Target="../media/image200.png"/><Relationship Id="rId14" Type="http://schemas.openxmlformats.org/officeDocument/2006/relationships/image" Target="../media/image20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6FEEA.F7D96430" TargetMode="External"/><Relationship Id="rId7" Type="http://schemas.openxmlformats.org/officeDocument/2006/relationships/image" Target="cid:image003.png@01D6FEEA.F7D96430" TargetMode="External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2.jpeg"/><Relationship Id="rId5" Type="http://schemas.openxmlformats.org/officeDocument/2006/relationships/image" Target="cid:image002.png@01D6FEEA.F7D96430" TargetMode="External"/><Relationship Id="rId4" Type="http://schemas.openxmlformats.org/officeDocument/2006/relationships/image" Target="../media/image2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3.pn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jpe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4" Type="http://schemas.openxmlformats.org/officeDocument/2006/relationships/image" Target="../media/image104.sv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13" Type="http://schemas.openxmlformats.org/officeDocument/2006/relationships/image" Target="../media/image126.jpe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9.sv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17.svg"/><Relationship Id="rId9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9.jpeg"/><Relationship Id="rId4" Type="http://schemas.openxmlformats.org/officeDocument/2006/relationships/image" Target="../media/image1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3.svg"/><Relationship Id="rId11" Type="http://schemas.openxmlformats.org/officeDocument/2006/relationships/image" Target="../media/image138.sv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svg"/><Relationship Id="rId9" Type="http://schemas.openxmlformats.org/officeDocument/2006/relationships/image" Target="../media/image1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2.sv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0" Type="http://schemas.openxmlformats.org/officeDocument/2006/relationships/image" Target="../media/image146.svg"/><Relationship Id="rId4" Type="http://schemas.openxmlformats.org/officeDocument/2006/relationships/image" Target="../media/image140.svg"/><Relationship Id="rId9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902C3-643F-43B5-AA86-0F8E236DC863}"/>
              </a:ext>
            </a:extLst>
          </p:cNvPr>
          <p:cNvSpPr txBox="1"/>
          <p:nvPr/>
        </p:nvSpPr>
        <p:spPr>
          <a:xfrm>
            <a:off x="7220607" y="3048000"/>
            <a:ext cx="4971393" cy="132343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Disabling Sickness or Condition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Neighborhood with solid fill">
            <a:extLst>
              <a:ext uri="{FF2B5EF4-FFF2-40B4-BE49-F238E27FC236}">
                <a16:creationId xmlns:a16="http://schemas.microsoft.com/office/drawing/2014/main" id="{CA1CC46B-766B-4CB0-932E-D8848E2CA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1665" y="2749521"/>
            <a:ext cx="377408" cy="377408"/>
          </a:xfrm>
          <a:prstGeom prst="rect">
            <a:avLst/>
          </a:prstGeom>
        </p:spPr>
      </p:pic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B500006C-6E13-49E8-8576-3E084249EA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4835" y="2231361"/>
            <a:ext cx="518160" cy="518160"/>
          </a:xfrm>
          <a:prstGeom prst="rect">
            <a:avLst/>
          </a:prstGeom>
        </p:spPr>
      </p:pic>
      <p:pic>
        <p:nvPicPr>
          <p:cNvPr id="12" name="Graphic 11" descr="Doctor male with solid fill">
            <a:extLst>
              <a:ext uri="{FF2B5EF4-FFF2-40B4-BE49-F238E27FC236}">
                <a16:creationId xmlns:a16="http://schemas.microsoft.com/office/drawing/2014/main" id="{023E090E-D48E-4311-AA3D-D16DA2DE56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87401" y="3233654"/>
            <a:ext cx="385937" cy="390692"/>
          </a:xfrm>
          <a:prstGeom prst="rect">
            <a:avLst/>
          </a:prstGeom>
        </p:spPr>
      </p:pic>
      <p:pic>
        <p:nvPicPr>
          <p:cNvPr id="14" name="Graphic 13" descr="Graduation cap with solid fill">
            <a:extLst>
              <a:ext uri="{FF2B5EF4-FFF2-40B4-BE49-F238E27FC236}">
                <a16:creationId xmlns:a16="http://schemas.microsoft.com/office/drawing/2014/main" id="{6B63F062-A198-4BEF-A871-07706EDE5A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4936" y="3697613"/>
            <a:ext cx="410866" cy="41086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AD7A446-BC73-488D-B92F-83A3F7B702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738" y="4161571"/>
            <a:ext cx="432335" cy="410867"/>
          </a:xfrm>
          <a:prstGeom prst="rect">
            <a:avLst/>
          </a:prstGeom>
        </p:spPr>
      </p:pic>
      <p:pic>
        <p:nvPicPr>
          <p:cNvPr id="17" name="Picture 16" descr="A picture containing tree, outdoor, rock, person&#10;&#10;Description automatically generated">
            <a:extLst>
              <a:ext uri="{FF2B5EF4-FFF2-40B4-BE49-F238E27FC236}">
                <a16:creationId xmlns:a16="http://schemas.microsoft.com/office/drawing/2014/main" id="{21C7AA82-03D9-4382-9079-CCA6F3CBA6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4884" y="0"/>
            <a:ext cx="4167116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B8C94-7CBE-484C-ADCD-7C92B2DA02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6E3D1"/>
                </a:solidFill>
              </a:rPr>
              <a:pPr/>
              <a:t>10</a:t>
            </a:fld>
            <a:endParaRPr lang="es-MX">
              <a:solidFill>
                <a:srgbClr val="E6E3D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4B2420-B6E5-4A81-A64C-5CCC421959FA}"/>
              </a:ext>
            </a:extLst>
          </p:cNvPr>
          <p:cNvSpPr/>
          <p:nvPr/>
        </p:nvSpPr>
        <p:spPr>
          <a:xfrm rot="10800000">
            <a:off x="7129854" y="4308"/>
            <a:ext cx="4659840" cy="6924767"/>
          </a:xfrm>
          <a:prstGeom prst="rect">
            <a:avLst/>
          </a:prstGeom>
          <a:gradFill flip="none" rotWithShape="1">
            <a:gsLst>
              <a:gs pos="32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1FA09E-15DE-4EEC-90DC-23E88AFDC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183" y="0"/>
            <a:ext cx="8519809" cy="1325563"/>
          </a:xfrm>
        </p:spPr>
        <p:txBody>
          <a:bodyPr>
            <a:normAutofit/>
          </a:bodyPr>
          <a:lstStyle/>
          <a:p>
            <a:r>
              <a:rPr lang="en-US" dirty="0"/>
              <a:t>  Exceptional Family </a:t>
            </a:r>
            <a:br>
              <a:rPr lang="en-US" dirty="0"/>
            </a:br>
            <a:r>
              <a:rPr lang="en-US" dirty="0"/>
              <a:t>  Member Program (EFMP)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186B8A-FB8E-42B0-A6D2-D8CCAC82F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2464" y="1396638"/>
            <a:ext cx="6797981" cy="59142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ulti-agency program for military </a:t>
            </a:r>
            <a:br>
              <a:rPr lang="en-US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families with a special needs member</a:t>
            </a:r>
            <a:r>
              <a:rPr lang="en-US" sz="2700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457200" lvl="1" indent="0">
              <a:lnSpc>
                <a:spcPct val="139000"/>
              </a:lnSpc>
              <a:buNone/>
            </a:pPr>
            <a:r>
              <a:rPr lang="en-US" sz="1600" b="0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	       </a:t>
            </a:r>
            <a:r>
              <a:rPr lang="en-US" b="0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b="0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ommunity Services</a:t>
            </a:r>
          </a:p>
          <a:p>
            <a:pPr marL="457200" lvl="1" indent="0">
              <a:lnSpc>
                <a:spcPct val="139000"/>
              </a:lnSpc>
              <a:buNone/>
            </a:pPr>
            <a:r>
              <a:rPr lang="en-US" b="0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	      Housing Services</a:t>
            </a:r>
          </a:p>
          <a:p>
            <a:pPr marL="457200" lvl="1" indent="0">
              <a:lnSpc>
                <a:spcPct val="139000"/>
              </a:lnSpc>
              <a:buNone/>
            </a:pPr>
            <a:r>
              <a:rPr lang="en-US" b="0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	      Medical Services</a:t>
            </a:r>
          </a:p>
          <a:p>
            <a:pPr marL="457200" lvl="1" indent="0">
              <a:lnSpc>
                <a:spcPct val="139000"/>
              </a:lnSpc>
              <a:buNone/>
            </a:pPr>
            <a:r>
              <a:rPr lang="en-US" b="0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	      Educational Services</a:t>
            </a:r>
          </a:p>
          <a:p>
            <a:pPr marL="457200" lvl="1" indent="0">
              <a:lnSpc>
                <a:spcPct val="139000"/>
              </a:lnSpc>
              <a:buNone/>
            </a:pPr>
            <a:r>
              <a:rPr lang="en-US" b="0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	      P</a:t>
            </a:r>
            <a:r>
              <a:rPr lang="en-US" b="0" dirty="0">
                <a:effectLst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ersonnel Services </a:t>
            </a:r>
          </a:p>
          <a:p>
            <a:pPr>
              <a:lnSpc>
                <a:spcPct val="1390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Respite Care Program</a:t>
            </a:r>
          </a:p>
          <a:p>
            <a:pPr lvl="2">
              <a:lnSpc>
                <a:spcPct val="139000"/>
              </a:lnSpc>
            </a:pPr>
            <a:r>
              <a:rPr lang="en-US" sz="2000" b="0" dirty="0">
                <a:latin typeface="Helvetica" panose="020B0604020202020204" pitchFamily="34" charset="0"/>
                <a:cs typeface="Helvetica" panose="020B0604020202020204" pitchFamily="34" charset="0"/>
              </a:rPr>
              <a:t>   Mandated by Army Regulation (AR) 608-75</a:t>
            </a:r>
          </a:p>
          <a:p>
            <a:pPr>
              <a:lnSpc>
                <a:spcPct val="139000"/>
              </a:lnSpc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Keep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EFMP enrollment current </a:t>
            </a:r>
          </a:p>
        </p:txBody>
      </p:sp>
    </p:spTree>
    <p:extLst>
      <p:ext uri="{BB962C8B-B14F-4D97-AF65-F5344CB8AC3E}">
        <p14:creationId xmlns:p14="http://schemas.microsoft.com/office/powerpoint/2010/main" val="114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t>11</a:t>
            </a:fld>
            <a:endParaRPr lang="es-MX">
              <a:solidFill>
                <a:srgbClr val="EDE7DC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05ADA8-996E-4B24-90E8-9C65DACB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28" y="7620"/>
            <a:ext cx="8519809" cy="1325563"/>
          </a:xfrm>
        </p:spPr>
        <p:txBody>
          <a:bodyPr/>
          <a:lstStyle/>
          <a:p>
            <a:r>
              <a:rPr lang="en-US" dirty="0"/>
              <a:t>  Life Insurance</a:t>
            </a:r>
          </a:p>
        </p:txBody>
      </p:sp>
      <p:pic>
        <p:nvPicPr>
          <p:cNvPr id="5" name="Graphic 4" descr="Chevron arrows with solid fill">
            <a:extLst>
              <a:ext uri="{FF2B5EF4-FFF2-40B4-BE49-F238E27FC236}">
                <a16:creationId xmlns:a16="http://schemas.microsoft.com/office/drawing/2014/main" id="{C6CF3847-7ED4-4161-A816-5B79514733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619" y="1312651"/>
            <a:ext cx="411480" cy="41148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0E338E71-FF32-4C47-9F2B-723B810958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619" y="2375232"/>
            <a:ext cx="411480" cy="411480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AEB873B5-367E-4E4C-BBFF-04F01921B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619" y="3514508"/>
            <a:ext cx="411480" cy="411480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26568378-B4F7-4A97-9DD8-3EC3BF30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619" y="4624288"/>
            <a:ext cx="411480" cy="411480"/>
          </a:xfrm>
          <a:prstGeom prst="rect">
            <a:avLst/>
          </a:prstGeom>
        </p:spPr>
      </p:pic>
      <p:pic>
        <p:nvPicPr>
          <p:cNvPr id="11" name="Picture 10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E1C630F8-3EDC-4187-A72D-3A8A127FF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840" y="0"/>
            <a:ext cx="5090160" cy="68503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19525C-DC8A-463E-B701-75559EFCC2CA}"/>
              </a:ext>
            </a:extLst>
          </p:cNvPr>
          <p:cNvSpPr/>
          <p:nvPr/>
        </p:nvSpPr>
        <p:spPr>
          <a:xfrm rot="10800000">
            <a:off x="6442041" y="-30881"/>
            <a:ext cx="3361758" cy="6924767"/>
          </a:xfrm>
          <a:prstGeom prst="rect">
            <a:avLst/>
          </a:prstGeom>
          <a:gradFill flip="none" rotWithShape="1">
            <a:gsLst>
              <a:gs pos="32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7079A23-090D-4B60-9B4F-4359290AB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5232" y="1319776"/>
            <a:ext cx="8816768" cy="5703164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645"/>
              </a:spcBef>
              <a:buNone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Servicemembers’ Group </a:t>
            </a:r>
            <a:b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Life Insurance (SGLI)</a:t>
            </a:r>
            <a:br>
              <a:rPr lang="en-US" sz="17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700" spc="-5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645"/>
              </a:spcBef>
              <a:buNone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Family Servicemembers’ </a:t>
            </a:r>
            <a:b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Group Life Insurance (FSGLI)</a:t>
            </a:r>
            <a:br>
              <a:rPr lang="en-US" sz="5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300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645"/>
              </a:spcBef>
              <a:buNone/>
              <a:tabLst>
                <a:tab pos="240665" algn="l"/>
                <a:tab pos="241300" algn="l"/>
              </a:tabLst>
            </a:pP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Veterans’ Group </a:t>
            </a:r>
            <a:b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Life Insurance (VGLI)</a:t>
            </a:r>
            <a:b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300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645"/>
              </a:spcBef>
              <a:buNone/>
              <a:tabLst>
                <a:tab pos="240665" algn="l"/>
                <a:tab pos="241300" algn="l"/>
              </a:tabLst>
            </a:pPr>
            <a:r>
              <a:rPr lang="en-US" sz="23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Private l</a:t>
            </a: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ife insurance</a:t>
            </a:r>
          </a:p>
          <a:p>
            <a:pPr marL="812800" lvl="1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700" b="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Term and permanent coverage</a:t>
            </a:r>
          </a:p>
          <a:p>
            <a:pPr marL="812800" lvl="1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700" b="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 clause and other restrictions</a:t>
            </a:r>
          </a:p>
          <a:p>
            <a:pPr marL="812800" lvl="1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700" b="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Beneficiaries</a:t>
            </a:r>
          </a:p>
          <a:p>
            <a:pPr marL="812800" lvl="1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700" b="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Premium payments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7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CFBC6AFD-1F5D-4FF0-9F96-DF1D8BE9B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892" y="8535"/>
            <a:ext cx="4525108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F677E8-197B-46C2-B05B-1A9FFA77A258}"/>
              </a:ext>
            </a:extLst>
          </p:cNvPr>
          <p:cNvSpPr txBox="1"/>
          <p:nvPr/>
        </p:nvSpPr>
        <p:spPr>
          <a:xfrm>
            <a:off x="3199562" y="4199212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available assets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A0BE9-0D76-4A4B-B0BB-A0AF05679B4E}"/>
              </a:ext>
            </a:extLst>
          </p:cNvPr>
          <p:cNvSpPr txBox="1"/>
          <p:nvPr/>
        </p:nvSpPr>
        <p:spPr>
          <a:xfrm>
            <a:off x="8822625" y="414504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rgbClr val="2336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1" i="0">
                <a:solidFill>
                  <a:srgbClr val="23362A"/>
                </a:solidFill>
                <a:effectLst/>
                <a:latin typeface="Roboto" panose="02000000000000000000" pitchFamily="2" charset="0"/>
              </a:rPr>
              <a:t>—</a:t>
            </a:r>
            <a:endParaRPr lang="en-US" b="1">
              <a:solidFill>
                <a:srgbClr val="23362A"/>
              </a:solidFill>
              <a:latin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7FAA9-6BDA-4790-91E2-3C9F5D160FA7}"/>
              </a:ext>
            </a:extLst>
          </p:cNvPr>
          <p:cNvSpPr txBox="1"/>
          <p:nvPr/>
        </p:nvSpPr>
        <p:spPr>
          <a:xfrm>
            <a:off x="8862060" y="5121394"/>
            <a:ext cx="697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3362A"/>
                </a:solidFill>
                <a:latin typeface="Helvetica" panose="020B0604020202020204" pitchFamily="34" charset="0"/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7C6C27-0C3E-4D0E-9680-DB526CC4E13F}"/>
              </a:ext>
            </a:extLst>
          </p:cNvPr>
          <p:cNvSpPr/>
          <p:nvPr/>
        </p:nvSpPr>
        <p:spPr>
          <a:xfrm rot="10800000">
            <a:off x="6807700" y="0"/>
            <a:ext cx="4331410" cy="6896133"/>
          </a:xfrm>
          <a:prstGeom prst="rect">
            <a:avLst/>
          </a:prstGeom>
          <a:gradFill flip="none" rotWithShape="1">
            <a:gsLst>
              <a:gs pos="32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F40ACB6-1C0E-444C-B755-B3CA10604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17688"/>
              </p:ext>
            </p:extLst>
          </p:nvPr>
        </p:nvGraphicFramePr>
        <p:xfrm>
          <a:off x="3446696" y="1675933"/>
          <a:ext cx="6889769" cy="345324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>
                        <a:solidFill>
                          <a:srgbClr val="23362A"/>
                        </a:solidFill>
                        <a:latin typeface="Helvetica" panose="020B0604020202020204" pitchFamily="34" charset="0"/>
                        <a:ea typeface="+mj-ea"/>
                        <a:cs typeface="Helvetica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j-ea"/>
                          <a:cs typeface="Helvetica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E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>
                        <a:solidFill>
                          <a:srgbClr val="23362A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>
                        <a:solidFill>
                          <a:srgbClr val="23362A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  <a:tr h="58571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i="0" kern="1200">
                        <a:solidFill>
                          <a:srgbClr val="636466"/>
                        </a:solidFill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78264" marR="78264" marT="43045" marB="43045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>
                    <a:lnL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1691669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6BA234-B08F-4B6F-81B5-E58B686C7FFB}"/>
              </a:ext>
            </a:extLst>
          </p:cNvPr>
          <p:cNvSpPr/>
          <p:nvPr/>
        </p:nvSpPr>
        <p:spPr>
          <a:xfrm>
            <a:off x="3274159" y="1565614"/>
            <a:ext cx="7721600" cy="3515370"/>
          </a:xfrm>
          <a:prstGeom prst="roundRect">
            <a:avLst/>
          </a:prstGeom>
          <a:solidFill>
            <a:srgbClr val="EDE7DC"/>
          </a:solidFill>
          <a:ln w="114300">
            <a:solidFill>
              <a:srgbClr val="233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EE0B0C1-24C1-4B9B-84FF-57ADB9232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333255"/>
              </p:ext>
            </p:extLst>
          </p:nvPr>
        </p:nvGraphicFramePr>
        <p:xfrm>
          <a:off x="3599096" y="1828333"/>
          <a:ext cx="6889769" cy="345324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>
                        <a:solidFill>
                          <a:srgbClr val="23362A"/>
                        </a:solidFill>
                        <a:latin typeface="Helvetica" panose="020B0604020202020204" pitchFamily="34" charset="0"/>
                        <a:ea typeface="+mj-ea"/>
                        <a:cs typeface="Helvetica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j-ea"/>
                          <a:cs typeface="Helvetica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F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E</a:t>
                      </a:r>
                      <a:r>
                        <a:rPr lang="en-US" sz="20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>
                          <a:solidFill>
                            <a:srgbClr val="23362A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>
                        <a:solidFill>
                          <a:srgbClr val="23362A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 i="0" kern="1200">
                          <a:solidFill>
                            <a:srgbClr val="23362A"/>
                          </a:solidFill>
                          <a:latin typeface="Helvetica" pitchFamily="2" charset="0"/>
                          <a:ea typeface="+mj-ea"/>
                          <a:cs typeface="+mj-cs"/>
                        </a:rPr>
                        <a:t> </a:t>
                      </a:r>
                      <a:r>
                        <a:rPr lang="en-US" sz="2400" b="1" i="0" kern="1200">
                          <a:solidFill>
                            <a:srgbClr val="23362A"/>
                          </a:solidFill>
                          <a:latin typeface="Helvetica" pitchFamily="2" charset="0"/>
                          <a:ea typeface="+mj-ea"/>
                          <a:cs typeface="+mj-cs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  <a:tr h="58571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b="0" i="0" kern="1200">
                        <a:solidFill>
                          <a:srgbClr val="636466"/>
                        </a:solidFill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78264" marR="78264" marT="43045" marB="43045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>
                    <a:lnL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169166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4F9EE23-FD1D-4004-B406-E24B90181136}"/>
              </a:ext>
            </a:extLst>
          </p:cNvPr>
          <p:cNvSpPr txBox="1"/>
          <p:nvPr/>
        </p:nvSpPr>
        <p:spPr>
          <a:xfrm>
            <a:off x="4051837" y="5250223"/>
            <a:ext cx="346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65" y="13384"/>
            <a:ext cx="8519809" cy="1325563"/>
          </a:xfrm>
        </p:spPr>
        <p:txBody>
          <a:bodyPr/>
          <a:lstStyle/>
          <a:p>
            <a:r>
              <a:rPr lang="en-US" dirty="0"/>
              <a:t>  Life Insurance Needs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B06422-A26E-4BAA-BE49-C3021D5BE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96097"/>
              </p:ext>
            </p:extLst>
          </p:nvPr>
        </p:nvGraphicFramePr>
        <p:xfrm>
          <a:off x="8743239" y="5209995"/>
          <a:ext cx="1590569" cy="516540"/>
        </p:xfrm>
        <a:graphic>
          <a:graphicData uri="http://schemas.openxmlformats.org/drawingml/2006/table">
            <a:tbl>
              <a:tblPr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>
                        <a:latin typeface="Helvetica" panose="020B0604020202020204" pitchFamily="34" charset="0"/>
                      </a:endParaRPr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9448800" y="650141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t>12</a:t>
            </a:fld>
            <a:endParaRPr lang="es-MX">
              <a:solidFill>
                <a:srgbClr val="EDE7DC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015020-E95F-4421-9F82-6897E833A332}"/>
              </a:ext>
            </a:extLst>
          </p:cNvPr>
          <p:cNvSpPr txBox="1"/>
          <p:nvPr/>
        </p:nvSpPr>
        <p:spPr>
          <a:xfrm>
            <a:off x="3590047" y="4259737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10014-7C2B-45ED-9F01-3D828C67752A}"/>
              </a:ext>
            </a:extLst>
          </p:cNvPr>
          <p:cNvSpPr txBox="1"/>
          <p:nvPr/>
        </p:nvSpPr>
        <p:spPr>
          <a:xfrm>
            <a:off x="8638500" y="5290299"/>
            <a:ext cx="112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3362A"/>
                </a:solidFill>
                <a:latin typeface="Helvetica" panose="020B0604020202020204" pitchFamily="34" charset="0"/>
              </a:rPr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53514-AA59-4187-8972-5E0594D2DE1B}"/>
              </a:ext>
            </a:extLst>
          </p:cNvPr>
          <p:cNvSpPr txBox="1"/>
          <p:nvPr/>
        </p:nvSpPr>
        <p:spPr>
          <a:xfrm>
            <a:off x="4082460" y="6326491"/>
            <a:ext cx="78964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3362A"/>
                </a:solidFill>
                <a:latin typeface="Helvetica" panose="020B0604020202020204" pitchFamily="34" charset="0"/>
              </a:rPr>
              <a:t>VA Life Insurance Calculator: </a:t>
            </a:r>
            <a:br>
              <a:rPr lang="en-US" sz="1400" b="1">
                <a:solidFill>
                  <a:srgbClr val="23362A"/>
                </a:solidFill>
                <a:latin typeface="Helvetica" panose="020B0604020202020204" pitchFamily="34" charset="0"/>
              </a:rPr>
            </a:br>
            <a:r>
              <a:rPr lang="en-US" sz="1200" i="1">
                <a:solidFill>
                  <a:srgbClr val="2336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https://insurance.va.gov/NeedsCalculator</a:t>
            </a:r>
            <a:endParaRPr lang="en-US" sz="1200">
              <a:solidFill>
                <a:srgbClr val="23362A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Graphic 5" descr="Internet with solid fill">
            <a:extLst>
              <a:ext uri="{FF2B5EF4-FFF2-40B4-BE49-F238E27FC236}">
                <a16:creationId xmlns:a16="http://schemas.microsoft.com/office/drawing/2014/main" id="{7982821C-4AEF-4F07-8EFF-5CA55AADB3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5761" y="6230942"/>
            <a:ext cx="549078" cy="6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AEF91-9CCD-4422-9F61-C02A0D658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13</a:t>
            </a:fld>
            <a:endParaRPr lang="es-MX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C30DD-F441-4E2D-94F9-0E3B02975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2766218"/>
            <a:ext cx="6418634" cy="1325563"/>
          </a:xfrm>
        </p:spPr>
        <p:txBody>
          <a:bodyPr/>
          <a:lstStyle/>
          <a:p>
            <a:r>
              <a:rPr lang="en-US" dirty="0"/>
              <a:t>Military Retirement</a:t>
            </a:r>
          </a:p>
        </p:txBody>
      </p:sp>
    </p:spTree>
    <p:extLst>
      <p:ext uri="{BB962C8B-B14F-4D97-AF65-F5344CB8AC3E}">
        <p14:creationId xmlns:p14="http://schemas.microsoft.com/office/powerpoint/2010/main" val="590980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3A407-6200-4C4E-BBA6-38009C4225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14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4C2F3B-D59D-4C2E-8C4E-A538A295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25" y="0"/>
            <a:ext cx="8519809" cy="1325563"/>
          </a:xfrm>
        </p:spPr>
        <p:txBody>
          <a:bodyPr/>
          <a:lstStyle/>
          <a:p>
            <a:r>
              <a:rPr lang="en-US" dirty="0"/>
              <a:t>  Military Retirement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07455A-4ED6-4745-9B30-BD0603AF3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3991" y="662781"/>
            <a:ext cx="8519809" cy="2372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500" b="0" dirty="0"/>
              <a:t>Which system are you under?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96EF0B-07D6-4657-A585-1E078D1DAC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023" y="1853012"/>
            <a:ext cx="7998697" cy="5004988"/>
          </a:xfrm>
          <a:prstGeom prst="rect">
            <a:avLst/>
          </a:prstGeom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4FA9DE-D314-4493-A20A-B5A446FAE797}"/>
              </a:ext>
            </a:extLst>
          </p:cNvPr>
          <p:cNvSpPr/>
          <p:nvPr/>
        </p:nvSpPr>
        <p:spPr>
          <a:xfrm>
            <a:off x="3453873" y="1837299"/>
            <a:ext cx="3687706" cy="4977114"/>
          </a:xfrm>
          <a:prstGeom prst="round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F481EF-4693-4475-B5E3-7F23A6DA2FA8}"/>
              </a:ext>
            </a:extLst>
          </p:cNvPr>
          <p:cNvSpPr/>
          <p:nvPr/>
        </p:nvSpPr>
        <p:spPr>
          <a:xfrm>
            <a:off x="7788014" y="1837299"/>
            <a:ext cx="3687706" cy="4977114"/>
          </a:xfrm>
          <a:prstGeom prst="round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A7CD8-53A3-4A7F-8F47-A0F70580BA25}"/>
              </a:ext>
            </a:extLst>
          </p:cNvPr>
          <p:cNvSpPr txBox="1"/>
          <p:nvPr/>
        </p:nvSpPr>
        <p:spPr>
          <a:xfrm>
            <a:off x="3612396" y="2107990"/>
            <a:ext cx="3451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Legacy “High-Three” Retirement System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6A6C33F-13C7-480C-8AC8-16D2E9D26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435832"/>
              </p:ext>
            </p:extLst>
          </p:nvPr>
        </p:nvGraphicFramePr>
        <p:xfrm>
          <a:off x="4416474" y="3077810"/>
          <a:ext cx="1762504" cy="1662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54D3356-7364-4D2A-809A-D6FDB3F22380}"/>
              </a:ext>
            </a:extLst>
          </p:cNvPr>
          <p:cNvSpPr txBox="1"/>
          <p:nvPr/>
        </p:nvSpPr>
        <p:spPr>
          <a:xfrm>
            <a:off x="3586533" y="4611555"/>
            <a:ext cx="34513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Thrift Savings Plan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</a:rPr>
              <a:t>Member contributions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Pension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0F175B-268C-4666-8194-1A294AC2C167}"/>
              </a:ext>
            </a:extLst>
          </p:cNvPr>
          <p:cNvSpPr txBox="1"/>
          <p:nvPr/>
        </p:nvSpPr>
        <p:spPr>
          <a:xfrm>
            <a:off x="7827337" y="2069528"/>
            <a:ext cx="361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Blended Retirement System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C1420B9-F710-4997-AE1B-4B9A630CB1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908745"/>
              </p:ext>
            </p:extLst>
          </p:nvPr>
        </p:nvGraphicFramePr>
        <p:xfrm>
          <a:off x="8710698" y="3061041"/>
          <a:ext cx="1847156" cy="1662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D940C43-474B-4F19-97F6-5C00731DDF8B}"/>
              </a:ext>
            </a:extLst>
          </p:cNvPr>
          <p:cNvSpPr txBox="1"/>
          <p:nvPr/>
        </p:nvSpPr>
        <p:spPr>
          <a:xfrm>
            <a:off x="7971520" y="4609122"/>
            <a:ext cx="352735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Thrift Savings Plan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</a:rPr>
              <a:t>Member contributions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</a:rPr>
              <a:t>Automatic (1%) contribution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</a:rPr>
              <a:t>Service match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Continuation Pay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Retirement Lump Sum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Pension</a:t>
            </a:r>
          </a:p>
        </p:txBody>
      </p:sp>
    </p:spTree>
    <p:extLst>
      <p:ext uri="{BB962C8B-B14F-4D97-AF65-F5344CB8AC3E}">
        <p14:creationId xmlns:p14="http://schemas.microsoft.com/office/powerpoint/2010/main" val="2861186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335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  <a:latin typeface="Helvetica" panose="020B0604020202020204" pitchFamily="34" charset="0"/>
              </a:rPr>
              <a:t>15</a:t>
            </a:fld>
            <a:endParaRPr lang="es-MX">
              <a:solidFill>
                <a:srgbClr val="EDE7DC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Graphic 6" descr="Document with solid fill">
            <a:extLst>
              <a:ext uri="{FF2B5EF4-FFF2-40B4-BE49-F238E27FC236}">
                <a16:creationId xmlns:a16="http://schemas.microsoft.com/office/drawing/2014/main" id="{818FAFF1-ADF0-4CD9-BA82-52C6EDE863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2569" y="1918413"/>
            <a:ext cx="591178" cy="591178"/>
          </a:xfrm>
          <a:prstGeom prst="rect">
            <a:avLst/>
          </a:prstGeom>
        </p:spPr>
      </p:pic>
      <p:pic>
        <p:nvPicPr>
          <p:cNvPr id="9" name="Graphic 8" descr="Family with two children with solid fill">
            <a:extLst>
              <a:ext uri="{FF2B5EF4-FFF2-40B4-BE49-F238E27FC236}">
                <a16:creationId xmlns:a16="http://schemas.microsoft.com/office/drawing/2014/main" id="{362874C0-45A1-48F7-BFFF-3C9291F40D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1874" y="3173873"/>
            <a:ext cx="670295" cy="670295"/>
          </a:xfrm>
          <a:prstGeom prst="rect">
            <a:avLst/>
          </a:prstGeom>
        </p:spPr>
      </p:pic>
      <p:pic>
        <p:nvPicPr>
          <p:cNvPr id="11" name="Graphic 10" descr="Monthly calendar with solid fill">
            <a:extLst>
              <a:ext uri="{FF2B5EF4-FFF2-40B4-BE49-F238E27FC236}">
                <a16:creationId xmlns:a16="http://schemas.microsoft.com/office/drawing/2014/main" id="{9E47AFD8-9A94-43AB-8859-072960C55D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2569" y="4627853"/>
            <a:ext cx="628022" cy="628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4DFB98-E813-403D-A50F-3B686AC3C9CE}"/>
              </a:ext>
            </a:extLst>
          </p:cNvPr>
          <p:cNvSpPr/>
          <p:nvPr/>
        </p:nvSpPr>
        <p:spPr>
          <a:xfrm rot="10800000">
            <a:off x="7115805" y="-6735"/>
            <a:ext cx="3028835" cy="6924767"/>
          </a:xfrm>
          <a:prstGeom prst="rect">
            <a:avLst/>
          </a:prstGeom>
          <a:gradFill flip="none" rotWithShape="1">
            <a:gsLst>
              <a:gs pos="48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55C27-BD35-4C74-AB72-658F38A2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305" y="9525"/>
            <a:ext cx="8519809" cy="1325563"/>
          </a:xfrm>
        </p:spPr>
        <p:txBody>
          <a:bodyPr/>
          <a:lstStyle/>
          <a:p>
            <a:r>
              <a:rPr lang="en-US" dirty="0"/>
              <a:t>  Retirement Planning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14AA5D-C7D0-466B-9043-C33F1F6599CA}"/>
              </a:ext>
            </a:extLst>
          </p:cNvPr>
          <p:cNvSpPr txBox="1">
            <a:spLocks/>
          </p:cNvSpPr>
          <p:nvPr/>
        </p:nvSpPr>
        <p:spPr>
          <a:xfrm>
            <a:off x="9698182" y="6519866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ECE1CA"/>
                </a:solidFill>
                <a:latin typeface="Helvetica" panose="020B0604020202020204" pitchFamily="34" charset="0"/>
              </a:rPr>
              <a:pPr algn="r"/>
              <a:t>15</a:t>
            </a:fld>
            <a:endParaRPr lang="es-MX" sz="1200">
              <a:solidFill>
                <a:srgbClr val="ECE1CA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37B137F1-9FB1-46E0-B902-A562D16A32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0"/>
          <a:stretch/>
        </p:blipFill>
        <p:spPr>
          <a:xfrm>
            <a:off x="8183301" y="-66767"/>
            <a:ext cx="4008699" cy="69247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B9D721-5280-4915-895B-61B1CD57DA8D}"/>
              </a:ext>
            </a:extLst>
          </p:cNvPr>
          <p:cNvSpPr/>
          <p:nvPr/>
        </p:nvSpPr>
        <p:spPr>
          <a:xfrm rot="10800000">
            <a:off x="7400372" y="-38133"/>
            <a:ext cx="2831358" cy="6896133"/>
          </a:xfrm>
          <a:prstGeom prst="rect">
            <a:avLst/>
          </a:prstGeom>
          <a:gradFill flip="none" rotWithShape="1">
            <a:gsLst>
              <a:gs pos="32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B24EF-1EA5-42A0-834A-7E3871284992}"/>
              </a:ext>
            </a:extLst>
          </p:cNvPr>
          <p:cNvSpPr txBox="1"/>
          <p:nvPr/>
        </p:nvSpPr>
        <p:spPr>
          <a:xfrm>
            <a:off x="3523747" y="1918413"/>
            <a:ext cx="501001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Review: </a:t>
            </a:r>
            <a:r>
              <a:rPr lang="en-US" sz="2400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Military Retirement </a:t>
            </a: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 </a:t>
            </a:r>
          </a:p>
          <a:p>
            <a:r>
              <a:rPr lang="en-US" sz="2400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Thrift Savings Plan </a:t>
            </a: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Handouts</a:t>
            </a:r>
            <a:b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300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b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sz="2400" dirty="0">
                <a:solidFill>
                  <a:srgbClr val="2336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Families with special needs may </a:t>
            </a:r>
          </a:p>
          <a:p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 </a:t>
            </a:r>
            <a:r>
              <a:rPr lang="en-US" sz="2400" dirty="0">
                <a:solidFill>
                  <a:srgbClr val="2336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face additional considerations</a:t>
            </a:r>
          </a:p>
          <a:p>
            <a:endParaRPr lang="en-US" sz="2300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300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EFMP and Retirement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 Navigators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AD1C3-43AF-495D-96A2-09E42D858515}"/>
              </a:ext>
            </a:extLst>
          </p:cNvPr>
          <p:cNvSpPr txBox="1"/>
          <p:nvPr/>
        </p:nvSpPr>
        <p:spPr>
          <a:xfrm>
            <a:off x="6096000" y="6576238"/>
            <a:ext cx="61114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7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235AE-6908-4BC6-BEF2-6DD2743EFE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16</a:t>
            </a:fld>
            <a:endParaRPr lang="es-MX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C764BE-0CD2-4DAF-A827-42BD6AD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664" y="2766218"/>
            <a:ext cx="6418634" cy="1325563"/>
          </a:xfrm>
        </p:spPr>
        <p:txBody>
          <a:bodyPr/>
          <a:lstStyle/>
          <a:p>
            <a:r>
              <a:rPr lang="en-US"/>
              <a:t>Education Planning</a:t>
            </a:r>
          </a:p>
        </p:txBody>
      </p:sp>
    </p:spTree>
    <p:extLst>
      <p:ext uri="{BB962C8B-B14F-4D97-AF65-F5344CB8AC3E}">
        <p14:creationId xmlns:p14="http://schemas.microsoft.com/office/powerpoint/2010/main" val="8457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17" y="-14661"/>
            <a:ext cx="8519809" cy="1325563"/>
          </a:xfrm>
        </p:spPr>
        <p:txBody>
          <a:bodyPr/>
          <a:lstStyle/>
          <a:p>
            <a:r>
              <a:rPr lang="en-US"/>
              <a:t>  Education Planning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55CA82-81A9-4BF6-874F-A5DACB75E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3517" y="1219257"/>
            <a:ext cx="5027928" cy="4419485"/>
          </a:xfrm>
        </p:spPr>
        <p:txBody>
          <a:bodyPr>
            <a:normAutofit/>
          </a:bodyPr>
          <a:lstStyle/>
          <a:p>
            <a:pPr marL="12700" marR="0" lvl="0" indent="0" algn="l" defTabSz="685766" rtl="0" eaLnBrk="1" fontAlgn="auto" latinLnBrk="0" hangingPunct="1">
              <a:lnSpc>
                <a:spcPct val="100000"/>
              </a:lnSpc>
              <a:spcBef>
                <a:spcPts val="1755"/>
              </a:spcBef>
              <a:spcAft>
                <a:spcPts val="0"/>
              </a:spcAft>
              <a:buClrTx/>
              <a:buSzTx/>
              <a:buNone/>
              <a:tabLst>
                <a:tab pos="241300" algn="l"/>
                <a:tab pos="1793239" algn="l"/>
              </a:tabLst>
              <a:defRPr/>
            </a:pPr>
            <a:r>
              <a:rPr kumimoji="0" lang="en-US" sz="25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Career </a:t>
            </a:r>
            <a:r>
              <a:rPr lang="en-US" spc="-5">
                <a:latin typeface="Helvetica" panose="020B0604020202020204" pitchFamily="34" charset="0"/>
                <a:cs typeface="Helvetica" panose="020B0604020202020204" pitchFamily="34" charset="0"/>
              </a:rPr>
              <a:t>and R</a:t>
            </a:r>
            <a:r>
              <a:rPr kumimoji="0" lang="en-US" b="1" i="0" u="none" strike="noStrike" kern="1200" cap="none" spc="-5" normalizeH="0" baseline="0" noProof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etraining</a:t>
            </a:r>
            <a:r>
              <a:rPr kumimoji="0" lang="en-US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Programs</a:t>
            </a:r>
            <a:br>
              <a:rPr kumimoji="0" lang="en-US" sz="500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2500" b="1" i="0" u="none" strike="noStrike" kern="1200" cap="none" spc="-5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2700" marR="0" lvl="0" indent="0" algn="l" defTabSz="685766" rtl="0" eaLnBrk="1" fontAlgn="auto" latinLnBrk="0" hangingPunct="1">
              <a:lnSpc>
                <a:spcPct val="100000"/>
              </a:lnSpc>
              <a:spcBef>
                <a:spcPts val="1755"/>
              </a:spcBef>
              <a:spcAft>
                <a:spcPts val="0"/>
              </a:spcAft>
              <a:buClrTx/>
              <a:buSzTx/>
              <a:buNone/>
              <a:tabLst>
                <a:tab pos="241300" algn="l"/>
                <a:tab pos="1793239" algn="l"/>
              </a:tabLst>
              <a:defRPr/>
            </a:pPr>
            <a:r>
              <a:rPr kumimoji="0" lang="en-US" b="1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Military Education </a:t>
            </a:r>
            <a:r>
              <a:rPr lang="en-US" spc="-5"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kumimoji="0" lang="en-US" b="1" i="0" u="none" strike="noStrike" kern="1200" cap="none" spc="-5" normalizeH="0" baseline="0" noProof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enefits</a:t>
            </a:r>
            <a:endParaRPr kumimoji="0" lang="en-US" b="1" i="0" u="none" strike="noStrike" kern="1200" cap="none" spc="-5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812800" marR="0" lvl="1" indent="-342900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  <a:defRPr/>
            </a:pPr>
            <a:r>
              <a:rPr kumimoji="0" lang="en-US" sz="1900" b="0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Apprenticeship &amp; credentialing</a:t>
            </a:r>
          </a:p>
          <a:p>
            <a:pPr marL="812800" marR="0" lvl="1" indent="-342900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  <a:defRPr/>
            </a:pPr>
            <a:r>
              <a:rPr kumimoji="0" lang="en-US" sz="1900" b="0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Tuition assistance</a:t>
            </a:r>
          </a:p>
          <a:p>
            <a:pPr marL="812800" marR="0" lvl="1" indent="-342900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  <a:defRPr/>
            </a:pPr>
            <a:r>
              <a:rPr kumimoji="0" lang="en-US" sz="1900" b="0" i="0" u="none" strike="noStrike" kern="1200" cap="none" spc="-5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GI Bills</a:t>
            </a:r>
          </a:p>
          <a:p>
            <a:pPr marL="812800" marR="0" lvl="1" indent="-342900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  <a:defRPr/>
            </a:pPr>
            <a:r>
              <a:rPr lang="en-US" sz="1900" b="0" spc="-5">
                <a:latin typeface="Helvetica" panose="020B0604020202020204" pitchFamily="34" charset="0"/>
                <a:cs typeface="Helvetica" panose="020B0604020202020204" pitchFamily="34" charset="0"/>
              </a:rPr>
              <a:t>Saving for college</a:t>
            </a:r>
            <a:br>
              <a:rPr lang="en-US" sz="500" b="0" spc="-5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2000" b="0" i="0" u="none" strike="noStrike" kern="1200" cap="none" spc="-5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2700" indent="0" defTabSz="685766">
              <a:lnSpc>
                <a:spcPct val="100000"/>
              </a:lnSpc>
              <a:spcBef>
                <a:spcPts val="375"/>
              </a:spcBef>
              <a:buNone/>
              <a:tabLst>
                <a:tab pos="241300" algn="l"/>
                <a:tab pos="1793239" algn="l"/>
              </a:tabLst>
              <a:defRPr/>
            </a:pPr>
            <a:r>
              <a:rPr lang="en-US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 Student Loan </a:t>
            </a:r>
            <a:r>
              <a:rPr lang="en-US">
                <a:latin typeface="Helvetica" panose="020B0604020202020204" pitchFamily="34" charset="0"/>
                <a:ea typeface="Calibri" panose="020F0502020204030204" pitchFamily="34" charset="0"/>
              </a:rPr>
              <a:t>R</a:t>
            </a:r>
            <a:r>
              <a:rPr lang="en-US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epayment</a:t>
            </a:r>
            <a:br>
              <a:rPr lang="en-US" sz="500">
                <a:effectLst/>
                <a:latin typeface="Helvetica" panose="020B0604020202020204" pitchFamily="34" charset="0"/>
                <a:ea typeface="Calibri" panose="020F0502020204030204" pitchFamily="34" charset="0"/>
              </a:rPr>
            </a:br>
            <a:endParaRPr lang="en-US">
              <a:effectLst/>
              <a:latin typeface="Helvetica" panose="020B0604020202020204" pitchFamily="34" charset="0"/>
              <a:ea typeface="Calibri" panose="020F0502020204030204" pitchFamily="34" charset="0"/>
            </a:endParaRPr>
          </a:p>
          <a:p>
            <a:endParaRPr lang="en-US" b="0"/>
          </a:p>
        </p:txBody>
      </p:sp>
      <p:pic>
        <p:nvPicPr>
          <p:cNvPr id="6" name="Graphic 5" descr="Office worker female with solid fill">
            <a:extLst>
              <a:ext uri="{FF2B5EF4-FFF2-40B4-BE49-F238E27FC236}">
                <a16:creationId xmlns:a16="http://schemas.microsoft.com/office/drawing/2014/main" id="{587286AA-1755-4CEE-AFF6-F31DADAF9C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2665" y="1076094"/>
            <a:ext cx="610437" cy="610437"/>
          </a:xfrm>
          <a:prstGeom prst="rect">
            <a:avLst/>
          </a:prstGeom>
        </p:spPr>
      </p:pic>
      <p:pic>
        <p:nvPicPr>
          <p:cNvPr id="8" name="Graphic 7" descr="Remote learning language outline">
            <a:extLst>
              <a:ext uri="{FF2B5EF4-FFF2-40B4-BE49-F238E27FC236}">
                <a16:creationId xmlns:a16="http://schemas.microsoft.com/office/drawing/2014/main" id="{657B0496-A040-4F77-97AD-F334FBE9F3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6872" y="2185843"/>
            <a:ext cx="515816" cy="515816"/>
          </a:xfrm>
          <a:prstGeom prst="rect">
            <a:avLst/>
          </a:prstGeom>
        </p:spPr>
      </p:pic>
      <p:pic>
        <p:nvPicPr>
          <p:cNvPr id="10" name="Graphic 9" descr="Loan with solid fill">
            <a:extLst>
              <a:ext uri="{FF2B5EF4-FFF2-40B4-BE49-F238E27FC236}">
                <a16:creationId xmlns:a16="http://schemas.microsoft.com/office/drawing/2014/main" id="{0E26032A-92A7-4C00-97B5-7F360F1A0B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6872" y="4184162"/>
            <a:ext cx="515816" cy="515816"/>
          </a:xfrm>
          <a:prstGeom prst="rect">
            <a:avLst/>
          </a:prstGeom>
        </p:spPr>
      </p:pic>
      <p:pic>
        <p:nvPicPr>
          <p:cNvPr id="12" name="Graphic 11" descr="Child with balloon with solid fill">
            <a:extLst>
              <a:ext uri="{FF2B5EF4-FFF2-40B4-BE49-F238E27FC236}">
                <a16:creationId xmlns:a16="http://schemas.microsoft.com/office/drawing/2014/main" id="{7EAF01DB-9C51-4191-B9A0-C1F8AEBF410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6170" y="4963313"/>
            <a:ext cx="757220" cy="757220"/>
          </a:xfrm>
          <a:prstGeom prst="rect">
            <a:avLst/>
          </a:prstGeom>
        </p:spPr>
      </p:pic>
      <p:pic>
        <p:nvPicPr>
          <p:cNvPr id="16" name="Graphic 15" descr="Wedding rings with solid fill">
            <a:extLst>
              <a:ext uri="{FF2B5EF4-FFF2-40B4-BE49-F238E27FC236}">
                <a16:creationId xmlns:a16="http://schemas.microsoft.com/office/drawing/2014/main" id="{BA348C35-CC11-4364-8A2D-356200C477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36872" y="6096162"/>
            <a:ext cx="515816" cy="515816"/>
          </a:xfrm>
          <a:prstGeom prst="rect">
            <a:avLst/>
          </a:prstGeom>
        </p:spPr>
      </p:pic>
      <p:pic>
        <p:nvPicPr>
          <p:cNvPr id="20" name="Picture 1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DCB7C41E-78B4-42BA-B156-D3A00F1BF5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9118" y="-12629"/>
            <a:ext cx="200306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565F7D1-CD16-41C0-B439-B55479BF66BA}"/>
              </a:ext>
            </a:extLst>
          </p:cNvPr>
          <p:cNvSpPr/>
          <p:nvPr/>
        </p:nvSpPr>
        <p:spPr>
          <a:xfrm rot="10800000">
            <a:off x="9747688" y="-12629"/>
            <a:ext cx="2915606" cy="6891948"/>
          </a:xfrm>
          <a:prstGeom prst="rect">
            <a:avLst/>
          </a:prstGeom>
          <a:gradFill flip="none" rotWithShape="1">
            <a:gsLst>
              <a:gs pos="48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E6454661-A2CC-4E70-9FD0-E7CD6724C1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43794" y="6501564"/>
            <a:ext cx="3058391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17</a:t>
            </a:fld>
            <a:endParaRPr lang="es-MX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555237-3DE3-4502-AAD1-B2A9AF4AE670}"/>
              </a:ext>
            </a:extLst>
          </p:cNvPr>
          <p:cNvSpPr/>
          <p:nvPr/>
        </p:nvSpPr>
        <p:spPr>
          <a:xfrm rot="10800000">
            <a:off x="10479123" y="-66767"/>
            <a:ext cx="2124476" cy="6924767"/>
          </a:xfrm>
          <a:prstGeom prst="rect">
            <a:avLst/>
          </a:prstGeom>
          <a:gradFill flip="none" rotWithShape="1">
            <a:gsLst>
              <a:gs pos="48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61FF4-1E09-4D12-A3BE-9B9AF0214CDF}"/>
              </a:ext>
            </a:extLst>
          </p:cNvPr>
          <p:cNvSpPr txBox="1"/>
          <p:nvPr/>
        </p:nvSpPr>
        <p:spPr>
          <a:xfrm>
            <a:off x="3854219" y="5240686"/>
            <a:ext cx="80179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algn="l" defTabSz="685766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tabLst>
                <a:tab pos="241300" algn="l"/>
                <a:tab pos="1793239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Education Directory for Children with Special Needs</a:t>
            </a:r>
            <a:br>
              <a:rPr kumimoji="0" lang="en-US" sz="500" b="1" i="0" u="none" strike="noStrike" kern="1200" cap="none" spc="-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2300" b="1" i="0" u="none" strike="noStrike" kern="1200" cap="none" spc="-5" normalizeH="0" baseline="0" noProof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12700" marR="0" lvl="0" algn="l" defTabSz="685766" rtl="0" eaLnBrk="1" fontAlgn="auto" latinLnBrk="0" hangingPunct="1">
              <a:lnSpc>
                <a:spcPct val="100000"/>
              </a:lnSpc>
              <a:spcBef>
                <a:spcPts val="1755"/>
              </a:spcBef>
              <a:spcAft>
                <a:spcPts val="0"/>
              </a:spcAft>
              <a:buClrTx/>
              <a:buSzTx/>
              <a:tabLst>
                <a:tab pos="241300" algn="l"/>
                <a:tab pos="1793239" algn="l"/>
              </a:tabLst>
              <a:defRPr/>
            </a:pPr>
            <a:r>
              <a:rPr kumimoji="0" lang="en-US" sz="2400" b="1" i="0" u="none" strike="noStrike" kern="1200" cap="none" spc="-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Military Spouse </a:t>
            </a:r>
            <a:r>
              <a:rPr lang="en-US" sz="2400" b="1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kumimoji="0" lang="en-US" sz="2400" b="1" i="0" u="none" strike="noStrike" kern="1200" cap="none" spc="-5" normalizeH="0" baseline="0" noProof="0" err="1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mployment</a:t>
            </a:r>
            <a:r>
              <a:rPr kumimoji="0" lang="en-US" sz="2400" b="1" i="0" u="none" strike="noStrike" kern="1200" cap="none" spc="-5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- </a:t>
            </a:r>
            <a:r>
              <a:rPr kumimoji="0" lang="en-US" sz="2400" b="1" i="0" u="none" strike="noStrike" kern="1200" cap="none" spc="-5" normalizeH="0" baseline="0" noProof="0" err="1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myCAA</a:t>
            </a:r>
            <a:endParaRPr kumimoji="0" lang="en-US" sz="2400" b="1" i="0" u="none" strike="noStrike" kern="1200" cap="none" spc="-5" normalizeH="0" baseline="0" noProof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81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A55C9-0FF4-42CD-B446-3BEF3A72A0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18</a:t>
            </a:fld>
            <a:endParaRPr lang="es-MX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CF1ADA-B530-457F-A93F-0CDF8A261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2766218"/>
            <a:ext cx="6418634" cy="1325563"/>
          </a:xfrm>
        </p:spPr>
        <p:txBody>
          <a:bodyPr/>
          <a:lstStyle/>
          <a:p>
            <a:r>
              <a:rPr lang="en-US" dirty="0"/>
              <a:t>Estate Planning</a:t>
            </a:r>
          </a:p>
        </p:txBody>
      </p:sp>
    </p:spTree>
    <p:extLst>
      <p:ext uri="{BB962C8B-B14F-4D97-AF65-F5344CB8AC3E}">
        <p14:creationId xmlns:p14="http://schemas.microsoft.com/office/powerpoint/2010/main" val="326896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2627086" y="39283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  Estate Planning</a:t>
            </a:r>
          </a:p>
        </p:txBody>
      </p:sp>
      <p:pic>
        <p:nvPicPr>
          <p:cNvPr id="21" name="Graphic 20" descr="Folder Search with solid fill">
            <a:extLst>
              <a:ext uri="{FF2B5EF4-FFF2-40B4-BE49-F238E27FC236}">
                <a16:creationId xmlns:a16="http://schemas.microsoft.com/office/drawing/2014/main" id="{342EFD03-1257-400E-B207-8D80074A86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6531" y="5784626"/>
            <a:ext cx="562015" cy="562015"/>
          </a:xfrm>
          <a:prstGeom prst="rect">
            <a:avLst/>
          </a:prstGeom>
        </p:spPr>
      </p:pic>
      <p:pic>
        <p:nvPicPr>
          <p:cNvPr id="23" name="Graphic 22" descr="Clipboard Badge with solid fill">
            <a:extLst>
              <a:ext uri="{FF2B5EF4-FFF2-40B4-BE49-F238E27FC236}">
                <a16:creationId xmlns:a16="http://schemas.microsoft.com/office/drawing/2014/main" id="{FBDA4EDB-8C32-4788-8F2F-F2AC52F425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7086" y="2766800"/>
            <a:ext cx="562015" cy="562015"/>
          </a:xfrm>
          <a:prstGeom prst="rect">
            <a:avLst/>
          </a:prstGeom>
        </p:spPr>
      </p:pic>
      <p:pic>
        <p:nvPicPr>
          <p:cNvPr id="25" name="Graphic 24" descr="Contract with solid fill">
            <a:extLst>
              <a:ext uri="{FF2B5EF4-FFF2-40B4-BE49-F238E27FC236}">
                <a16:creationId xmlns:a16="http://schemas.microsoft.com/office/drawing/2014/main" id="{7FBE4CC8-C041-412A-9152-78B7216399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5000" y="1207555"/>
            <a:ext cx="523546" cy="562015"/>
          </a:xfrm>
          <a:prstGeom prst="rect">
            <a:avLst/>
          </a:prstGeom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DF4E07FC-3C3C-41A9-8DDF-0F30FBFBDA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014" y="0"/>
            <a:ext cx="289752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9448800" y="648854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t>19</a:t>
            </a:fld>
            <a:endParaRPr lang="es-MX">
              <a:solidFill>
                <a:srgbClr val="EDE7DC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EDDDE9-CCC5-4616-9B28-3F2AA8A0073F}"/>
              </a:ext>
            </a:extLst>
          </p:cNvPr>
          <p:cNvSpPr/>
          <p:nvPr/>
        </p:nvSpPr>
        <p:spPr>
          <a:xfrm rot="10800000">
            <a:off x="8850373" y="0"/>
            <a:ext cx="1878681" cy="6924767"/>
          </a:xfrm>
          <a:prstGeom prst="rect">
            <a:avLst/>
          </a:prstGeom>
          <a:gradFill flip="none" rotWithShape="1">
            <a:gsLst>
              <a:gs pos="48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A0849-1A7E-420A-8C82-B93F3D1787C5}"/>
              </a:ext>
            </a:extLst>
          </p:cNvPr>
          <p:cNvSpPr txBox="1"/>
          <p:nvPr/>
        </p:nvSpPr>
        <p:spPr>
          <a:xfrm>
            <a:off x="3190009" y="1238113"/>
            <a:ext cx="873875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Legal documents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Special Needs Considerations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Trusts and Wills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Family Care Plan</a:t>
            </a:r>
          </a:p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241300" algn="l"/>
                <a:tab pos="1793239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Survivor benefits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Death Gratuity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Survivor Benefit Plan (SBP)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Dependency and Indemnity Compensation (DIC)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Dependents’ Educational Assistance (DEA)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dirty="0">
                <a:solidFill>
                  <a:srgbClr val="2336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Heroes Earning Assistance and Relief Tax (HEART)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Security Survivors’ Benefits</a:t>
            </a:r>
          </a:p>
          <a:p>
            <a:pPr marL="812800" lvl="1" indent="-34290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SGLI</a:t>
            </a:r>
          </a:p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241300" algn="l"/>
                <a:tab pos="1793239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Review and update all documents</a:t>
            </a:r>
          </a:p>
          <a:p>
            <a:endParaRPr lang="en-US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00" y="572635"/>
            <a:ext cx="1907168" cy="1325563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83B7-584A-384B-AF28-021BEBDCC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9852" y="2313050"/>
            <a:ext cx="3338440" cy="451944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/>
              <a:t>Financial Planning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Insurance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Military Retirement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Education Planning</a:t>
            </a:r>
          </a:p>
          <a:p>
            <a:pPr marL="0" indent="0">
              <a:lnSpc>
                <a:spcPct val="150000"/>
              </a:lnSpc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2</a:t>
            </a:fld>
            <a:endParaRPr lang="es-MX"/>
          </a:p>
        </p:txBody>
      </p:sp>
      <p:pic>
        <p:nvPicPr>
          <p:cNvPr id="7" name="Graphic 6" descr="Checklist with solid fill">
            <a:extLst>
              <a:ext uri="{FF2B5EF4-FFF2-40B4-BE49-F238E27FC236}">
                <a16:creationId xmlns:a16="http://schemas.microsoft.com/office/drawing/2014/main" id="{6F35DB3E-C275-40F0-8C9D-4FE80659A1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7240" y="2411150"/>
            <a:ext cx="384891" cy="384891"/>
          </a:xfrm>
          <a:prstGeom prst="rect">
            <a:avLst/>
          </a:prstGeom>
        </p:spPr>
      </p:pic>
      <p:pic>
        <p:nvPicPr>
          <p:cNvPr id="13" name="Graphic 12" descr="Handshake with solid fill">
            <a:extLst>
              <a:ext uri="{FF2B5EF4-FFF2-40B4-BE49-F238E27FC236}">
                <a16:creationId xmlns:a16="http://schemas.microsoft.com/office/drawing/2014/main" id="{C6DC53D9-D44B-4D69-B469-CB94A43C17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9471" y="3077402"/>
            <a:ext cx="457200" cy="457200"/>
          </a:xfrm>
          <a:prstGeom prst="rect">
            <a:avLst/>
          </a:prstGeom>
        </p:spPr>
      </p:pic>
      <p:pic>
        <p:nvPicPr>
          <p:cNvPr id="15" name="Graphic 14" descr="Daily calendar with solid fill">
            <a:extLst>
              <a:ext uri="{FF2B5EF4-FFF2-40B4-BE49-F238E27FC236}">
                <a16:creationId xmlns:a16="http://schemas.microsoft.com/office/drawing/2014/main" id="{304A2AC5-4D04-46B0-A598-580E927A17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3273" y="3710382"/>
            <a:ext cx="449596" cy="449596"/>
          </a:xfrm>
          <a:prstGeom prst="rect">
            <a:avLst/>
          </a:prstGeom>
        </p:spPr>
      </p:pic>
      <p:pic>
        <p:nvPicPr>
          <p:cNvPr id="17" name="Graphic 16" descr="Open book with solid fill">
            <a:extLst>
              <a:ext uri="{FF2B5EF4-FFF2-40B4-BE49-F238E27FC236}">
                <a16:creationId xmlns:a16="http://schemas.microsoft.com/office/drawing/2014/main" id="{B729DC9E-0784-4EBF-8B81-A346B94F457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4336" y="4417249"/>
            <a:ext cx="457200" cy="457200"/>
          </a:xfrm>
          <a:prstGeom prst="rect">
            <a:avLst/>
          </a:prstGeom>
        </p:spPr>
      </p:pic>
      <p:pic>
        <p:nvPicPr>
          <p:cNvPr id="19" name="Graphic 18" descr="Mortgage with solid fill">
            <a:extLst>
              <a:ext uri="{FF2B5EF4-FFF2-40B4-BE49-F238E27FC236}">
                <a16:creationId xmlns:a16="http://schemas.microsoft.com/office/drawing/2014/main" id="{2892B8E5-8982-49F7-96CA-BD6E8CBC5F7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29692" y="2382339"/>
            <a:ext cx="457200" cy="457200"/>
          </a:xfrm>
          <a:prstGeom prst="rect">
            <a:avLst/>
          </a:prstGeom>
        </p:spPr>
      </p:pic>
      <p:pic>
        <p:nvPicPr>
          <p:cNvPr id="21" name="Graphic 20" descr="Family with boy with solid fill">
            <a:extLst>
              <a:ext uri="{FF2B5EF4-FFF2-40B4-BE49-F238E27FC236}">
                <a16:creationId xmlns:a16="http://schemas.microsoft.com/office/drawing/2014/main" id="{42E7FB83-0573-4F6D-9D00-DA454D24768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9852" y="3119039"/>
            <a:ext cx="384821" cy="384821"/>
          </a:xfrm>
          <a:prstGeom prst="rect">
            <a:avLst/>
          </a:prstGeom>
        </p:spPr>
      </p:pic>
      <p:pic>
        <p:nvPicPr>
          <p:cNvPr id="23" name="Graphic 22" descr="Cycle with people with solid fill">
            <a:extLst>
              <a:ext uri="{FF2B5EF4-FFF2-40B4-BE49-F238E27FC236}">
                <a16:creationId xmlns:a16="http://schemas.microsoft.com/office/drawing/2014/main" id="{E5222541-5336-4B5C-AD83-0EDFDF96E9A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05644" y="4322830"/>
            <a:ext cx="581927" cy="5835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9A666E-7897-4380-9273-9ECC27C222A6}"/>
              </a:ext>
            </a:extLst>
          </p:cNvPr>
          <p:cNvSpPr txBox="1"/>
          <p:nvPr/>
        </p:nvSpPr>
        <p:spPr>
          <a:xfrm>
            <a:off x="7749256" y="2313050"/>
            <a:ext cx="4463460" cy="2624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>
                <a:solidFill>
                  <a:srgbClr val="ECE1CA"/>
                </a:solidFill>
                <a:latin typeface="Helvetica" pitchFamily="2" charset="0"/>
              </a:rPr>
              <a:t>Estate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Planning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Caring for Aging Parents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Military Consumer Protection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Summary and Resources</a:t>
            </a:r>
          </a:p>
        </p:txBody>
      </p:sp>
      <p:pic>
        <p:nvPicPr>
          <p:cNvPr id="6" name="Graphic 5" descr="Lock with solid fill">
            <a:extLst>
              <a:ext uri="{FF2B5EF4-FFF2-40B4-BE49-F238E27FC236}">
                <a16:creationId xmlns:a16="http://schemas.microsoft.com/office/drawing/2014/main" id="{5FCD9725-CFE4-48D5-AD12-313D05E76FC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29692" y="37555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7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1DCFF9-B8DC-4909-BEE7-B1274688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6" y="2766218"/>
            <a:ext cx="6353783" cy="1325563"/>
          </a:xfrm>
        </p:spPr>
        <p:txBody>
          <a:bodyPr/>
          <a:lstStyle/>
          <a:p>
            <a:r>
              <a:rPr lang="en-US" dirty="0"/>
              <a:t>Caring for Aging Parents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54F3A-F30D-4A54-826A-68CC98C198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877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House with solid fill">
            <a:extLst>
              <a:ext uri="{FF2B5EF4-FFF2-40B4-BE49-F238E27FC236}">
                <a16:creationId xmlns:a16="http://schemas.microsoft.com/office/drawing/2014/main" id="{DFCE5359-57BC-48F2-8DE0-F098CB5011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7554" y="1184131"/>
            <a:ext cx="644822" cy="644822"/>
          </a:xfrm>
          <a:prstGeom prst="rect">
            <a:avLst/>
          </a:prstGeom>
        </p:spPr>
      </p:pic>
      <p:pic>
        <p:nvPicPr>
          <p:cNvPr id="10" name="Graphic 9" descr="Care with solid fill">
            <a:extLst>
              <a:ext uri="{FF2B5EF4-FFF2-40B4-BE49-F238E27FC236}">
                <a16:creationId xmlns:a16="http://schemas.microsoft.com/office/drawing/2014/main" id="{55781381-379F-41FB-B43C-899C1F1A52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6001" y="3065461"/>
            <a:ext cx="599102" cy="695183"/>
          </a:xfrm>
          <a:prstGeom prst="rect">
            <a:avLst/>
          </a:prstGeom>
        </p:spPr>
      </p:pic>
      <p:pic>
        <p:nvPicPr>
          <p:cNvPr id="12" name="Graphic 11" descr="Doctor female with solid fill">
            <a:extLst>
              <a:ext uri="{FF2B5EF4-FFF2-40B4-BE49-F238E27FC236}">
                <a16:creationId xmlns:a16="http://schemas.microsoft.com/office/drawing/2014/main" id="{82861A2E-413E-424F-8064-3D5A191822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7961" y="5183414"/>
            <a:ext cx="695183" cy="6951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06011C-82E0-4677-9B92-83A9C03F0AFC}"/>
              </a:ext>
            </a:extLst>
          </p:cNvPr>
          <p:cNvSpPr/>
          <p:nvPr/>
        </p:nvSpPr>
        <p:spPr>
          <a:xfrm rot="10800000">
            <a:off x="7828332" y="1431"/>
            <a:ext cx="3240935" cy="6856571"/>
          </a:xfrm>
          <a:prstGeom prst="rect">
            <a:avLst/>
          </a:prstGeom>
          <a:gradFill flip="none" rotWithShape="1">
            <a:gsLst>
              <a:gs pos="48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48799" y="648056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t>21</a:t>
            </a:fld>
            <a:endParaRPr lang="es-MX">
              <a:solidFill>
                <a:srgbClr val="EDE7DC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B81AEB0-0637-48B0-9472-F75D84025761}"/>
              </a:ext>
            </a:extLst>
          </p:cNvPr>
          <p:cNvSpPr txBox="1">
            <a:spLocks/>
          </p:cNvSpPr>
          <p:nvPr/>
        </p:nvSpPr>
        <p:spPr>
          <a:xfrm>
            <a:off x="9448800" y="64885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rgbClr val="23362A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pPr/>
              <a:t>21</a:t>
            </a:fld>
            <a:endParaRPr lang="es-MX">
              <a:solidFill>
                <a:srgbClr val="EDE7DC"/>
              </a:solidFill>
            </a:endParaRP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703461DF-2462-449B-BD5A-610DC5A702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5"/>
          <a:stretch/>
        </p:blipFill>
        <p:spPr>
          <a:xfrm>
            <a:off x="8493730" y="0"/>
            <a:ext cx="3702139" cy="6930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639846-A9D1-4330-8786-E1EDB7246EF0}"/>
              </a:ext>
            </a:extLst>
          </p:cNvPr>
          <p:cNvSpPr/>
          <p:nvPr/>
        </p:nvSpPr>
        <p:spPr>
          <a:xfrm rot="10800000">
            <a:off x="7820988" y="0"/>
            <a:ext cx="2523812" cy="6930998"/>
          </a:xfrm>
          <a:prstGeom prst="rect">
            <a:avLst/>
          </a:prstGeom>
          <a:gradFill flip="none" rotWithShape="1">
            <a:gsLst>
              <a:gs pos="32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362CF-C2FD-4DA3-885F-0B35BEE8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85" y="1431"/>
            <a:ext cx="8519809" cy="1325563"/>
          </a:xfrm>
        </p:spPr>
        <p:txBody>
          <a:bodyPr/>
          <a:lstStyle/>
          <a:p>
            <a:r>
              <a:rPr lang="en-US"/>
              <a:t>  Caring for Aging Parents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5204EC3-1D53-4618-AF5F-C46F679C9D60}"/>
              </a:ext>
            </a:extLst>
          </p:cNvPr>
          <p:cNvSpPr txBox="1"/>
          <p:nvPr/>
        </p:nvSpPr>
        <p:spPr>
          <a:xfrm>
            <a:off x="3423144" y="1326994"/>
            <a:ext cx="857582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Housing and care options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In-home care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Assisted living / nursing homes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Residing with family</a:t>
            </a:r>
          </a:p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241300" algn="l"/>
                <a:tab pos="1793239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Making them a dependent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forms, long process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Consult legal service office</a:t>
            </a:r>
          </a:p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241300" algn="l"/>
                <a:tab pos="1793239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Power of Attorney </a:t>
            </a:r>
          </a:p>
          <a:p>
            <a:pPr marL="12700">
              <a:lnSpc>
                <a:spcPct val="150000"/>
              </a:lnSpc>
              <a:spcBef>
                <a:spcPts val="1755"/>
              </a:spcBef>
              <a:tabLst>
                <a:tab pos="241300" algn="l"/>
                <a:tab pos="1793239" algn="l"/>
              </a:tabLst>
            </a:pPr>
            <a:r>
              <a:rPr lang="en-US" sz="2300" b="1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Medical insurance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 TRICARE Plus (if a dependent)</a:t>
            </a:r>
          </a:p>
          <a:p>
            <a:pPr marL="812800" lvl="1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900" spc="-5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 Medicare (if eligible)</a:t>
            </a:r>
          </a:p>
          <a:p>
            <a:endParaRPr lang="en-US" sz="2000" dirty="0">
              <a:solidFill>
                <a:srgbClr val="21362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72D84B9-BA97-467F-94E6-8E1E17145B4F}"/>
              </a:ext>
            </a:extLst>
          </p:cNvPr>
          <p:cNvSpPr txBox="1">
            <a:spLocks/>
          </p:cNvSpPr>
          <p:nvPr/>
        </p:nvSpPr>
        <p:spPr>
          <a:xfrm>
            <a:off x="9474464" y="6565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rgbClr val="23362A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pPr/>
              <a:t>21</a:t>
            </a:fld>
            <a:endParaRPr lang="es-MX">
              <a:solidFill>
                <a:srgbClr val="EDE7DC"/>
              </a:solidFill>
            </a:endParaRPr>
          </a:p>
        </p:txBody>
      </p:sp>
      <p:pic>
        <p:nvPicPr>
          <p:cNvPr id="6" name="Graphic 5" descr="Signature with solid fill">
            <a:extLst>
              <a:ext uri="{FF2B5EF4-FFF2-40B4-BE49-F238E27FC236}">
                <a16:creationId xmlns:a16="http://schemas.microsoft.com/office/drawing/2014/main" id="{1BE4D18D-6449-4781-AB9C-CB8A84FCB8C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3495" y="4405466"/>
            <a:ext cx="607855" cy="7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B2407B-5A5A-4113-803E-5AAB4F326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22</a:t>
            </a:fld>
            <a:endParaRPr lang="es-MX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3CE390-9A4B-4DB1-812F-188C2AED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296" y="2758756"/>
            <a:ext cx="6674943" cy="1325563"/>
          </a:xfrm>
        </p:spPr>
        <p:txBody>
          <a:bodyPr/>
          <a:lstStyle/>
          <a:p>
            <a:r>
              <a:rPr lang="en-US"/>
              <a:t>Military Consumer Protection</a:t>
            </a:r>
          </a:p>
        </p:txBody>
      </p:sp>
    </p:spTree>
    <p:extLst>
      <p:ext uri="{BB962C8B-B14F-4D97-AF65-F5344CB8AC3E}">
        <p14:creationId xmlns:p14="http://schemas.microsoft.com/office/powerpoint/2010/main" val="1532643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44AB-0D25-C747-98A2-9390F2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25" y="0"/>
            <a:ext cx="8519809" cy="1325563"/>
          </a:xfrm>
        </p:spPr>
        <p:txBody>
          <a:bodyPr/>
          <a:lstStyle/>
          <a:p>
            <a:r>
              <a:rPr lang="en-US"/>
              <a:t>  Military Consumer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448800" y="64944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23</a:t>
            </a:fld>
            <a:endParaRPr lang="es-MX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05288CA-E897-4521-A949-42DF155D4F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762" y="1025633"/>
            <a:ext cx="4228406" cy="5468829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C7CD01EB-85B2-423B-AFC9-A1678347E1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105" y="1025632"/>
            <a:ext cx="4221053" cy="54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1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24</a:t>
            </a:fld>
            <a:endParaRPr lang="es-MX" sz="120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897" y="2766218"/>
            <a:ext cx="6353783" cy="1325563"/>
          </a:xfrm>
        </p:spPr>
        <p:txBody>
          <a:bodyPr/>
          <a:lstStyle/>
          <a:p>
            <a:r>
              <a:rPr lang="en-US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448800" y="6499257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25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CF2D-00E6-1144-9ADB-AE4E0662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962" y="15388"/>
            <a:ext cx="8519809" cy="1325563"/>
          </a:xfrm>
        </p:spPr>
        <p:txBody>
          <a:bodyPr/>
          <a:lstStyle/>
          <a:p>
            <a:r>
              <a:rPr lang="en-US"/>
              <a:t> 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3BBA3-5BD7-9949-89AD-481E9C176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8130" y="1411782"/>
            <a:ext cx="8519809" cy="22666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400" b="0" spc="-5">
                <a:latin typeface="Helvetica" panose="020B0604020202020204" pitchFamily="34" charset="0"/>
                <a:cs typeface="Helvetica" panose="020B0604020202020204" pitchFamily="34" charset="0"/>
              </a:rPr>
              <a:t>It’s important to have a plan in place to handle any</a:t>
            </a:r>
            <a:br>
              <a:rPr lang="en-US" sz="2400" b="0" spc="-5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0" spc="-5">
                <a:latin typeface="Helvetica" panose="020B0604020202020204" pitchFamily="34" charset="0"/>
                <a:cs typeface="Helvetica" panose="020B0604020202020204" pitchFamily="34" charset="0"/>
              </a:rPr>
              <a:t>circumstance that may come your way. It’s also important </a:t>
            </a:r>
            <a:br>
              <a:rPr lang="en-US" sz="2400" b="0" spc="-5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0" spc="-5">
                <a:latin typeface="Helvetica" panose="020B0604020202020204" pitchFamily="34" charset="0"/>
                <a:cs typeface="Helvetica" panose="020B0604020202020204" pitchFamily="34" charset="0"/>
              </a:rPr>
              <a:t>to include family members in financial decisions</a:t>
            </a:r>
            <a:r>
              <a:rPr lang="en-US" sz="2800" b="0" spc="-5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br>
              <a:rPr lang="en-US" sz="2800" b="0" spc="-5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b="0"/>
          </a:p>
          <a:p>
            <a:pPr marL="0" indent="0">
              <a:lnSpc>
                <a:spcPct val="100000"/>
              </a:lnSpc>
              <a:buNone/>
            </a:pPr>
            <a:r>
              <a:rPr lang="en-US" b="0"/>
              <a:t>Let’s recap the topics we talked about today:</a:t>
            </a:r>
          </a:p>
        </p:txBody>
      </p:sp>
      <p:pic>
        <p:nvPicPr>
          <p:cNvPr id="5" name="Graphic 4" descr="Checklist with solid fill">
            <a:extLst>
              <a:ext uri="{FF2B5EF4-FFF2-40B4-BE49-F238E27FC236}">
                <a16:creationId xmlns:a16="http://schemas.microsoft.com/office/drawing/2014/main" id="{4420ADDD-F544-45A5-A1FA-C3B630F1C5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1311" y="4053867"/>
            <a:ext cx="449596" cy="449596"/>
          </a:xfrm>
          <a:prstGeom prst="rect">
            <a:avLst/>
          </a:prstGeom>
        </p:spPr>
      </p:pic>
      <p:pic>
        <p:nvPicPr>
          <p:cNvPr id="8" name="Graphic 7" descr="Handshake with solid fill">
            <a:extLst>
              <a:ext uri="{FF2B5EF4-FFF2-40B4-BE49-F238E27FC236}">
                <a16:creationId xmlns:a16="http://schemas.microsoft.com/office/drawing/2014/main" id="{D2A1F44D-45C7-43CD-A16F-B88A2463F2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2425" y="4638453"/>
            <a:ext cx="457200" cy="457200"/>
          </a:xfrm>
          <a:prstGeom prst="rect">
            <a:avLst/>
          </a:prstGeom>
        </p:spPr>
      </p:pic>
      <p:pic>
        <p:nvPicPr>
          <p:cNvPr id="9" name="Graphic 8" descr="Daily calendar with solid fill">
            <a:extLst>
              <a:ext uri="{FF2B5EF4-FFF2-40B4-BE49-F238E27FC236}">
                <a16:creationId xmlns:a16="http://schemas.microsoft.com/office/drawing/2014/main" id="{C6226E58-47B7-40D6-9A66-EFBD8AE8FE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0029" y="5232357"/>
            <a:ext cx="449596" cy="449596"/>
          </a:xfrm>
          <a:prstGeom prst="rect">
            <a:avLst/>
          </a:prstGeom>
        </p:spPr>
      </p:pic>
      <p:pic>
        <p:nvPicPr>
          <p:cNvPr id="10" name="Graphic 9" descr="Open book with solid fill">
            <a:extLst>
              <a:ext uri="{FF2B5EF4-FFF2-40B4-BE49-F238E27FC236}">
                <a16:creationId xmlns:a16="http://schemas.microsoft.com/office/drawing/2014/main" id="{1A6FF132-3ABC-4BDE-9845-D9D66C6D06A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02425" y="5818657"/>
            <a:ext cx="457200" cy="457200"/>
          </a:xfrm>
          <a:prstGeom prst="rect">
            <a:avLst/>
          </a:prstGeom>
        </p:spPr>
      </p:pic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60F81CA0-222A-410A-8843-311DC4B3D49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11258" y="4050065"/>
            <a:ext cx="457200" cy="457200"/>
          </a:xfrm>
          <a:prstGeom prst="rect">
            <a:avLst/>
          </a:prstGeom>
        </p:spPr>
      </p:pic>
      <p:pic>
        <p:nvPicPr>
          <p:cNvPr id="12" name="Graphic 11" descr="Family with boy with solid fill">
            <a:extLst>
              <a:ext uri="{FF2B5EF4-FFF2-40B4-BE49-F238E27FC236}">
                <a16:creationId xmlns:a16="http://schemas.microsoft.com/office/drawing/2014/main" id="{5C9F3956-025B-488A-A17A-BA05683539D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1258" y="4628230"/>
            <a:ext cx="460611" cy="460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DF89A4-490D-4A4D-A0EA-BE67C3112A7B}"/>
              </a:ext>
            </a:extLst>
          </p:cNvPr>
          <p:cNvSpPr txBox="1"/>
          <p:nvPr/>
        </p:nvSpPr>
        <p:spPr>
          <a:xfrm>
            <a:off x="4193879" y="4072576"/>
            <a:ext cx="27384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C49E6-9683-46B4-944F-BEC200FFF54D}"/>
              </a:ext>
            </a:extLst>
          </p:cNvPr>
          <p:cNvSpPr txBox="1"/>
          <p:nvPr/>
        </p:nvSpPr>
        <p:spPr>
          <a:xfrm>
            <a:off x="4193878" y="4682168"/>
            <a:ext cx="27384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E911D-3CB3-42A5-9D8F-EEB38E6042D6}"/>
              </a:ext>
            </a:extLst>
          </p:cNvPr>
          <p:cNvSpPr txBox="1"/>
          <p:nvPr/>
        </p:nvSpPr>
        <p:spPr>
          <a:xfrm>
            <a:off x="4195197" y="5249406"/>
            <a:ext cx="28895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Military Retirement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CD8EF1-F41C-447D-B804-070F25DA1659}"/>
              </a:ext>
            </a:extLst>
          </p:cNvPr>
          <p:cNvSpPr txBox="1"/>
          <p:nvPr/>
        </p:nvSpPr>
        <p:spPr>
          <a:xfrm>
            <a:off x="4201846" y="5795375"/>
            <a:ext cx="28895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Education Planning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21AE4-4CB5-41DD-B1B5-E98B7572EEFB}"/>
              </a:ext>
            </a:extLst>
          </p:cNvPr>
          <p:cNvSpPr txBox="1"/>
          <p:nvPr/>
        </p:nvSpPr>
        <p:spPr>
          <a:xfrm>
            <a:off x="7930813" y="4080270"/>
            <a:ext cx="28895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Estate Planning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DBF24-158F-4A0A-80DE-8C66E60C1E49}"/>
              </a:ext>
            </a:extLst>
          </p:cNvPr>
          <p:cNvSpPr txBox="1"/>
          <p:nvPr/>
        </p:nvSpPr>
        <p:spPr>
          <a:xfrm>
            <a:off x="7930813" y="4659304"/>
            <a:ext cx="3773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Caring for Aging Parents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42BE3E-2163-47A9-8C9D-D33FB7963BCD}"/>
              </a:ext>
            </a:extLst>
          </p:cNvPr>
          <p:cNvSpPr txBox="1"/>
          <p:nvPr/>
        </p:nvSpPr>
        <p:spPr>
          <a:xfrm>
            <a:off x="7930813" y="5225422"/>
            <a:ext cx="40971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Military Consumer Protection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F1989B-87B9-434D-A19A-4EFB33E43593}"/>
              </a:ext>
            </a:extLst>
          </p:cNvPr>
          <p:cNvSpPr txBox="1"/>
          <p:nvPr/>
        </p:nvSpPr>
        <p:spPr>
          <a:xfrm>
            <a:off x="7930813" y="5791540"/>
            <a:ext cx="3773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and Resources</a:t>
            </a:r>
          </a:p>
        </p:txBody>
      </p:sp>
      <p:pic>
        <p:nvPicPr>
          <p:cNvPr id="14" name="Graphic 13" descr="Lock with solid fill">
            <a:extLst>
              <a:ext uri="{FF2B5EF4-FFF2-40B4-BE49-F238E27FC236}">
                <a16:creationId xmlns:a16="http://schemas.microsoft.com/office/drawing/2014/main" id="{70BE4BE0-88C3-42FE-93C3-C882FE12BDB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11258" y="5209806"/>
            <a:ext cx="457201" cy="457201"/>
          </a:xfrm>
          <a:prstGeom prst="rect">
            <a:avLst/>
          </a:prstGeom>
        </p:spPr>
      </p:pic>
      <p:pic>
        <p:nvPicPr>
          <p:cNvPr id="26" name="Graphic 25" descr="Cycle with people with solid fill">
            <a:extLst>
              <a:ext uri="{FF2B5EF4-FFF2-40B4-BE49-F238E27FC236}">
                <a16:creationId xmlns:a16="http://schemas.microsoft.com/office/drawing/2014/main" id="{C4B78B26-8769-46AD-B2F9-41B8912CB7C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11258" y="5754887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452" y="16669"/>
            <a:ext cx="8519809" cy="1325563"/>
          </a:xfrm>
        </p:spPr>
        <p:txBody>
          <a:bodyPr/>
          <a:lstStyle/>
          <a:p>
            <a:r>
              <a:rPr lang="en-US"/>
              <a:t>  Resources and Conclusion</a:t>
            </a:r>
          </a:p>
        </p:txBody>
      </p:sp>
      <p:pic>
        <p:nvPicPr>
          <p:cNvPr id="4" name="Picture 3" descr="cid:image001.png@01D6FEEA.F7D96430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3449" y="1079763"/>
            <a:ext cx="3965908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00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260" y="395615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48800" y="651679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4" y="2746785"/>
            <a:ext cx="2728377" cy="1325563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698182" y="6517481"/>
            <a:ext cx="2493818" cy="365125"/>
          </a:xfrm>
        </p:spPr>
        <p:txBody>
          <a:bodyPr/>
          <a:lstStyle/>
          <a:p>
            <a:fld id="{FC2A2D25-6603-7440-94E1-D7F28E00B596}" type="slidenum">
              <a:rPr lang="es-MX" smtClean="0"/>
              <a:pPr/>
              <a:t>27</a:t>
            </a:fld>
            <a:endParaRPr lang="es-MX"/>
          </a:p>
        </p:txBody>
      </p:sp>
      <p:pic>
        <p:nvPicPr>
          <p:cNvPr id="5" name="Graphic 4" descr="Clapping hands with solid fill">
            <a:extLst>
              <a:ext uri="{FF2B5EF4-FFF2-40B4-BE49-F238E27FC236}">
                <a16:creationId xmlns:a16="http://schemas.microsoft.com/office/drawing/2014/main" id="{D644B788-D60F-4F0E-B317-4BCB37A6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2033" y="28604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13CA-15D8-3640-AFA3-6E866FF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426" y="2766218"/>
            <a:ext cx="6347298" cy="1325563"/>
          </a:xfrm>
        </p:spPr>
        <p:txBody>
          <a:bodyPr/>
          <a:lstStyle/>
          <a:p>
            <a:r>
              <a:rPr lang="en-US"/>
              <a:t>Financial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698182" y="6487319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91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laybook with solid fill">
            <a:extLst>
              <a:ext uri="{FF2B5EF4-FFF2-40B4-BE49-F238E27FC236}">
                <a16:creationId xmlns:a16="http://schemas.microsoft.com/office/drawing/2014/main" id="{E3344EDB-5846-41AF-85F1-0E3E71C5B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6295" y="1421273"/>
            <a:ext cx="677917" cy="677917"/>
          </a:xfrm>
          <a:prstGeom prst="rect">
            <a:avLst/>
          </a:prstGeom>
        </p:spPr>
      </p:pic>
      <p:pic>
        <p:nvPicPr>
          <p:cNvPr id="15" name="Picture 14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0739CB52-6A72-4EB0-A4BA-CC8CD562D8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3081" y="0"/>
            <a:ext cx="3488919" cy="68579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9448800" y="64944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6E3D1"/>
                </a:solidFill>
              </a:rPr>
              <a:t>4</a:t>
            </a:fld>
            <a:endParaRPr lang="es-MX" dirty="0">
              <a:solidFill>
                <a:srgbClr val="E6E3D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8550C9-5B1D-4193-97A0-D350852667C7}"/>
              </a:ext>
            </a:extLst>
          </p:cNvPr>
          <p:cNvSpPr/>
          <p:nvPr/>
        </p:nvSpPr>
        <p:spPr>
          <a:xfrm rot="10800000">
            <a:off x="8226867" y="-33384"/>
            <a:ext cx="2953146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11082" y="1538574"/>
            <a:ext cx="8519809" cy="5599205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  Create and manage your spending plan </a:t>
            </a:r>
          </a:p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   Four-step process:</a:t>
            </a:r>
            <a:endParaRPr lang="en-US" sz="50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27100" lvl="2" indent="0">
              <a:lnSpc>
                <a:spcPct val="150000"/>
              </a:lnSpc>
              <a:buNone/>
              <a:tabLst>
                <a:tab pos="241300" algn="l"/>
                <a:tab pos="1793239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	1. </a:t>
            </a: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Understand your current situation</a:t>
            </a:r>
          </a:p>
          <a:p>
            <a:pPr marL="927100" lvl="2" indent="0">
              <a:lnSpc>
                <a:spcPct val="150000"/>
              </a:lnSpc>
              <a:buNone/>
              <a:tabLst>
                <a:tab pos="241300" algn="l"/>
                <a:tab pos="1793239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	2. </a:t>
            </a: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Know where your money should go</a:t>
            </a:r>
          </a:p>
          <a:p>
            <a:pPr marL="927100" lvl="2" indent="0">
              <a:lnSpc>
                <a:spcPct val="150000"/>
              </a:lnSpc>
              <a:buNone/>
              <a:tabLst>
                <a:tab pos="241300" algn="l"/>
                <a:tab pos="1793239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	3. </a:t>
            </a: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Create a plan</a:t>
            </a:r>
          </a:p>
          <a:p>
            <a:pPr marL="927100" lvl="2" indent="0">
              <a:lnSpc>
                <a:spcPct val="150000"/>
              </a:lnSpc>
              <a:buNone/>
              <a:tabLst>
                <a:tab pos="241300" algn="l"/>
                <a:tab pos="1793239" algn="l"/>
              </a:tabLst>
            </a:pPr>
            <a:r>
              <a:rPr lang="en-US" sz="2000" spc="-5" dirty="0">
                <a:latin typeface="Helvetica" panose="020B0604020202020204" pitchFamily="34" charset="0"/>
                <a:cs typeface="Helvetica" panose="020B0604020202020204" pitchFamily="34" charset="0"/>
              </a:rPr>
              <a:t>	4. </a:t>
            </a: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Make adjustments</a:t>
            </a:r>
            <a:br>
              <a:rPr lang="en-US" sz="2200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20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12" y="0"/>
            <a:ext cx="8519809" cy="1325563"/>
          </a:xfrm>
        </p:spPr>
        <p:txBody>
          <a:bodyPr/>
          <a:lstStyle/>
          <a:p>
            <a:r>
              <a:rPr lang="en-US" dirty="0"/>
              <a:t>  Spending and Saving</a:t>
            </a:r>
          </a:p>
        </p:txBody>
      </p:sp>
      <p:pic>
        <p:nvPicPr>
          <p:cNvPr id="10" name="Graphic 9" descr="Arrow circle with solid fill">
            <a:extLst>
              <a:ext uri="{FF2B5EF4-FFF2-40B4-BE49-F238E27FC236}">
                <a16:creationId xmlns:a16="http://schemas.microsoft.com/office/drawing/2014/main" id="{BF4AF4EB-812B-41D0-A876-1AFD7E6C00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2437" y="2477831"/>
            <a:ext cx="772610" cy="772610"/>
          </a:xfrm>
          <a:prstGeom prst="rect">
            <a:avLst/>
          </a:prstGeom>
        </p:spPr>
      </p:pic>
      <p:pic>
        <p:nvPicPr>
          <p:cNvPr id="14" name="Graphic 13" descr="Brainstorm with solid fill">
            <a:extLst>
              <a:ext uri="{FF2B5EF4-FFF2-40B4-BE49-F238E27FC236}">
                <a16:creationId xmlns:a16="http://schemas.microsoft.com/office/drawing/2014/main" id="{54AABE21-37AB-4546-A4BF-8E020F5590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07712" y="3429000"/>
            <a:ext cx="553656" cy="553656"/>
          </a:xfrm>
          <a:prstGeom prst="rect">
            <a:avLst/>
          </a:prstGeom>
        </p:spPr>
      </p:pic>
      <p:pic>
        <p:nvPicPr>
          <p:cNvPr id="20" name="Graphic 19" descr="Wallet with solid fill">
            <a:extLst>
              <a:ext uri="{FF2B5EF4-FFF2-40B4-BE49-F238E27FC236}">
                <a16:creationId xmlns:a16="http://schemas.microsoft.com/office/drawing/2014/main" id="{3DDA16F6-5982-463F-A034-979AE5A4BF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93172" y="3982656"/>
            <a:ext cx="553657" cy="553657"/>
          </a:xfrm>
          <a:prstGeom prst="rect">
            <a:avLst/>
          </a:prstGeom>
        </p:spPr>
      </p:pic>
      <p:pic>
        <p:nvPicPr>
          <p:cNvPr id="22" name="Graphic 21" descr="Checklist with solid fill">
            <a:extLst>
              <a:ext uri="{FF2B5EF4-FFF2-40B4-BE49-F238E27FC236}">
                <a16:creationId xmlns:a16="http://schemas.microsoft.com/office/drawing/2014/main" id="{107C6360-A13E-4BD0-843A-F11ECF9E94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3172" y="4587462"/>
            <a:ext cx="553656" cy="463951"/>
          </a:xfrm>
          <a:prstGeom prst="rect">
            <a:avLst/>
          </a:prstGeom>
        </p:spPr>
      </p:pic>
      <p:pic>
        <p:nvPicPr>
          <p:cNvPr id="24" name="Graphic 23" descr="Settings with solid fill">
            <a:extLst>
              <a:ext uri="{FF2B5EF4-FFF2-40B4-BE49-F238E27FC236}">
                <a16:creationId xmlns:a16="http://schemas.microsoft.com/office/drawing/2014/main" id="{52A0B99F-398B-4513-86FD-B81C699CE78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39801" y="5089970"/>
            <a:ext cx="489477" cy="5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House with solid fill">
            <a:extLst>
              <a:ext uri="{FF2B5EF4-FFF2-40B4-BE49-F238E27FC236}">
                <a16:creationId xmlns:a16="http://schemas.microsoft.com/office/drawing/2014/main" id="{7420AECF-1349-4431-8237-89ADBCB109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3426" y="1092388"/>
            <a:ext cx="558993" cy="558993"/>
          </a:xfrm>
          <a:prstGeom prst="rect">
            <a:avLst/>
          </a:prstGeom>
        </p:spPr>
      </p:pic>
      <p:pic>
        <p:nvPicPr>
          <p:cNvPr id="10" name="Graphic 9" descr="Convertible with solid fill">
            <a:extLst>
              <a:ext uri="{FF2B5EF4-FFF2-40B4-BE49-F238E27FC236}">
                <a16:creationId xmlns:a16="http://schemas.microsoft.com/office/drawing/2014/main" id="{1BA2B23F-26AC-4020-B0DC-9462FC4FE5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1905" y="1486905"/>
            <a:ext cx="660400" cy="558993"/>
          </a:xfrm>
          <a:prstGeom prst="rect">
            <a:avLst/>
          </a:prstGeom>
        </p:spPr>
      </p:pic>
      <p:pic>
        <p:nvPicPr>
          <p:cNvPr id="11" name="Graphic 10" descr="Piggy Bank with solid fill">
            <a:extLst>
              <a:ext uri="{FF2B5EF4-FFF2-40B4-BE49-F238E27FC236}">
                <a16:creationId xmlns:a16="http://schemas.microsoft.com/office/drawing/2014/main" id="{7DC5B8CF-406F-4073-B75A-7FDBE94B6E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2019" y="5202238"/>
            <a:ext cx="660400" cy="660400"/>
          </a:xfrm>
          <a:prstGeom prst="rect">
            <a:avLst/>
          </a:prstGeom>
        </p:spPr>
      </p:pic>
      <p:pic>
        <p:nvPicPr>
          <p:cNvPr id="12" name="Graphic 11" descr="Group of men with solid fill">
            <a:extLst>
              <a:ext uri="{FF2B5EF4-FFF2-40B4-BE49-F238E27FC236}">
                <a16:creationId xmlns:a16="http://schemas.microsoft.com/office/drawing/2014/main" id="{31F14A63-2B6C-4A7C-A32E-32FBB9DEF49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3425" y="4312452"/>
            <a:ext cx="558994" cy="558994"/>
          </a:xfrm>
          <a:prstGeom prst="rect">
            <a:avLst/>
          </a:prstGeom>
        </p:spPr>
      </p:pic>
      <p:pic>
        <p:nvPicPr>
          <p:cNvPr id="14" name="Graphic 13" descr="Family with two children with solid fill">
            <a:extLst>
              <a:ext uri="{FF2B5EF4-FFF2-40B4-BE49-F238E27FC236}">
                <a16:creationId xmlns:a16="http://schemas.microsoft.com/office/drawing/2014/main" id="{28643179-E8F7-4844-9E99-FB172D6E27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4890" y="3317091"/>
            <a:ext cx="587415" cy="664569"/>
          </a:xfrm>
          <a:prstGeom prst="rect">
            <a:avLst/>
          </a:prstGeom>
        </p:spPr>
      </p:pic>
      <p:pic>
        <p:nvPicPr>
          <p:cNvPr id="16" name="Picture 15" descr="A person holding a baby&#10;&#10;Description automatically generated">
            <a:extLst>
              <a:ext uri="{FF2B5EF4-FFF2-40B4-BE49-F238E27FC236}">
                <a16:creationId xmlns:a16="http://schemas.microsoft.com/office/drawing/2014/main" id="{A7D49153-6043-40D9-B85D-292A20B6C3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229" y="19050"/>
            <a:ext cx="4468771" cy="6838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5723F1-03BB-4F0B-B8F6-80F41BB0DE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5</a:t>
            </a:fld>
            <a:endParaRPr lang="es-MX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2A85B8-BFE8-4608-9442-B5E73D720F27}"/>
              </a:ext>
            </a:extLst>
          </p:cNvPr>
          <p:cNvSpPr/>
          <p:nvPr/>
        </p:nvSpPr>
        <p:spPr>
          <a:xfrm rot="10800000">
            <a:off x="7242360" y="-23859"/>
            <a:ext cx="2953146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98D2CB-67AC-4784-805C-3B9F5206B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325562"/>
            <a:ext cx="8519809" cy="5532437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 Housing and transportation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Consider any modifications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Installation housing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Long-term care facilities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Major purchases</a:t>
            </a:r>
            <a:br>
              <a:rPr lang="en-US" sz="2200" b="0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20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  Family and Special Needs Planning</a:t>
            </a:r>
            <a:b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  Achieving a Better Life Act (ABLE)</a:t>
            </a:r>
            <a:b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	   Emergency fund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Start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Rebuild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FDFD47-C7E9-4ACC-9614-415C53B3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48" y="0"/>
            <a:ext cx="8519809" cy="1325563"/>
          </a:xfrm>
        </p:spPr>
        <p:txBody>
          <a:bodyPr/>
          <a:lstStyle/>
          <a:p>
            <a:r>
              <a:rPr lang="en-US" dirty="0"/>
              <a:t>  Financial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33510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7D0612-2AAB-47CA-BFDA-9F3E6828FF13}"/>
              </a:ext>
            </a:extLst>
          </p:cNvPr>
          <p:cNvSpPr/>
          <p:nvPr/>
        </p:nvSpPr>
        <p:spPr>
          <a:xfrm rot="10800000">
            <a:off x="8252821" y="-4"/>
            <a:ext cx="2743201" cy="6924767"/>
          </a:xfrm>
          <a:prstGeom prst="rect">
            <a:avLst/>
          </a:prstGeom>
          <a:gradFill flip="none" rotWithShape="1">
            <a:gsLst>
              <a:gs pos="2900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974" y="0"/>
            <a:ext cx="8519809" cy="1325563"/>
          </a:xfrm>
        </p:spPr>
        <p:txBody>
          <a:bodyPr/>
          <a:lstStyle/>
          <a:p>
            <a:r>
              <a:rPr lang="en-US" dirty="0"/>
              <a:t>  Disability Income</a:t>
            </a:r>
          </a:p>
        </p:txBody>
      </p:sp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5B21FF3F-E0F8-432E-B2F9-90B233F0D5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7509" y="1727504"/>
            <a:ext cx="401954" cy="401954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8A69CE39-1388-498B-8CA6-D1ECBD7EA7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7509" y="3532188"/>
            <a:ext cx="401954" cy="401954"/>
          </a:xfrm>
          <a:prstGeom prst="rect">
            <a:avLst/>
          </a:prstGeom>
        </p:spPr>
      </p:pic>
      <p:pic>
        <p:nvPicPr>
          <p:cNvPr id="13" name="Graphic 12" descr="Chevron arrows with solid fill">
            <a:extLst>
              <a:ext uri="{FF2B5EF4-FFF2-40B4-BE49-F238E27FC236}">
                <a16:creationId xmlns:a16="http://schemas.microsoft.com/office/drawing/2014/main" id="{CE199C0C-5C3A-4DDD-A481-1D1B369549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7509" y="5389977"/>
            <a:ext cx="401954" cy="401954"/>
          </a:xfrm>
          <a:prstGeom prst="rect">
            <a:avLst/>
          </a:prstGeom>
        </p:spPr>
      </p:pic>
      <p:pic>
        <p:nvPicPr>
          <p:cNvPr id="8" name="Picture 7" descr="A picture containing text, indoor, wall, table&#10;&#10;Description automatically generated">
            <a:extLst>
              <a:ext uri="{FF2B5EF4-FFF2-40B4-BE49-F238E27FC236}">
                <a16:creationId xmlns:a16="http://schemas.microsoft.com/office/drawing/2014/main" id="{B07A8F0C-2B4D-4BEC-88D7-B3BE13E459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342" y="1"/>
            <a:ext cx="3958541" cy="68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448800" y="6481761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6</a:t>
            </a:fld>
            <a:endParaRPr lang="es-MX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B81B63-EF23-4E12-B024-2A470EFF7F6D}"/>
              </a:ext>
            </a:extLst>
          </p:cNvPr>
          <p:cNvSpPr/>
          <p:nvPr/>
        </p:nvSpPr>
        <p:spPr>
          <a:xfrm rot="10800000">
            <a:off x="7703452" y="-33384"/>
            <a:ext cx="3794959" cy="6924767"/>
          </a:xfrm>
          <a:prstGeom prst="rect">
            <a:avLst/>
          </a:prstGeom>
          <a:gradFill flip="none" rotWithShape="1">
            <a:gsLst>
              <a:gs pos="3800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2F435-0136-2C44-9102-F3D5E65A6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7484" y="1676132"/>
            <a:ext cx="6973447" cy="5676298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715"/>
              </a:spcBef>
              <a:buNone/>
              <a:tabLst>
                <a:tab pos="240665" algn="l"/>
                <a:tab pos="241300" algn="l"/>
              </a:tabLst>
            </a:pPr>
            <a:r>
              <a:rPr lang="en-US" sz="2500" dirty="0">
                <a:latin typeface="Helvetica" panose="020B0604020202020204" pitchFamily="34" charset="0"/>
                <a:cs typeface="Helvetica" panose="020B0604020202020204" pitchFamily="34" charset="0"/>
              </a:rPr>
              <a:t>        VA Disability 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For Soldiers being separated or retired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Tax-free compensation, based on disability rating</a:t>
            </a:r>
          </a:p>
          <a:p>
            <a:pPr marL="469900" lvl="1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endParaRPr lang="en-US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69900" lvl="1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endParaRPr lang="en-US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buNone/>
              <a:tabLst>
                <a:tab pos="240665" algn="l"/>
                <a:tab pos="241300" algn="l"/>
              </a:tabLst>
            </a:pPr>
            <a:r>
              <a:rPr lang="en-US" sz="2500" dirty="0">
                <a:latin typeface="Helvetica" panose="020B0604020202020204" pitchFamily="34" charset="0"/>
                <a:cs typeface="Helvetica" panose="020B0604020202020204" pitchFamily="34" charset="0"/>
              </a:rPr>
              <a:t>        Social Security Disability Income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Anyone with a disability can apply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VA compensation will not affect SSDI benefits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endParaRPr lang="en-US" i="1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endParaRPr lang="en-US" i="1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buNone/>
              <a:tabLst>
                <a:tab pos="240665" algn="l"/>
                <a:tab pos="241300" algn="l"/>
              </a:tabLst>
            </a:pPr>
            <a:r>
              <a:rPr lang="en-US" sz="2500" dirty="0">
                <a:latin typeface="Helvetica" panose="020B0604020202020204" pitchFamily="34" charset="0"/>
                <a:cs typeface="Helvetica" panose="020B0604020202020204" pitchFamily="34" charset="0"/>
              </a:rPr>
              <a:t>        Supplemental Security Income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Needs-based disability benefits</a:t>
            </a: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20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Based on assets and income</a:t>
            </a:r>
          </a:p>
          <a:p>
            <a:pPr marL="469900" lvl="1" indent="0">
              <a:buNone/>
              <a:tabLst>
                <a:tab pos="241300" algn="l"/>
                <a:tab pos="1793239" algn="l"/>
              </a:tabLst>
            </a:pPr>
            <a:endParaRPr lang="en-US" i="1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4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Boardroom with solid fill">
            <a:extLst>
              <a:ext uri="{FF2B5EF4-FFF2-40B4-BE49-F238E27FC236}">
                <a16:creationId xmlns:a16="http://schemas.microsoft.com/office/drawing/2014/main" id="{C52A032E-6F5A-4209-BA58-614F379E9D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4789" y="4952770"/>
            <a:ext cx="566175" cy="734730"/>
          </a:xfrm>
          <a:prstGeom prst="rect">
            <a:avLst/>
          </a:prstGeom>
        </p:spPr>
      </p:pic>
      <p:pic>
        <p:nvPicPr>
          <p:cNvPr id="14" name="Graphic 13" descr="Receipt with solid fill">
            <a:extLst>
              <a:ext uri="{FF2B5EF4-FFF2-40B4-BE49-F238E27FC236}">
                <a16:creationId xmlns:a16="http://schemas.microsoft.com/office/drawing/2014/main" id="{568880CE-97D1-4BE2-B6A2-C3DE82716D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065" y="3540443"/>
            <a:ext cx="501106" cy="501106"/>
          </a:xfrm>
          <a:prstGeom prst="rect">
            <a:avLst/>
          </a:prstGeom>
        </p:spPr>
      </p:pic>
      <p:pic>
        <p:nvPicPr>
          <p:cNvPr id="16" name="Graphic 15" descr="Tax with solid fill">
            <a:extLst>
              <a:ext uri="{FF2B5EF4-FFF2-40B4-BE49-F238E27FC236}">
                <a16:creationId xmlns:a16="http://schemas.microsoft.com/office/drawing/2014/main" id="{BC97E9CD-9126-4C45-AEC3-CCC09C9A85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9858" y="1114139"/>
            <a:ext cx="501106" cy="541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83B5B9-EEC5-45C1-BC24-2285634295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0"/>
          <a:stretch/>
        </p:blipFill>
        <p:spPr>
          <a:xfrm>
            <a:off x="8323208" y="0"/>
            <a:ext cx="3894245" cy="689791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9474253" y="64986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t>7</a:t>
            </a:fld>
            <a:endParaRPr lang="es-MX">
              <a:solidFill>
                <a:srgbClr val="EDE7D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36DA53-8D0F-4465-B92A-326705FA0DCD}"/>
              </a:ext>
            </a:extLst>
          </p:cNvPr>
          <p:cNvSpPr/>
          <p:nvPr/>
        </p:nvSpPr>
        <p:spPr>
          <a:xfrm rot="10800000">
            <a:off x="7761778" y="-37513"/>
            <a:ext cx="2979174" cy="6924767"/>
          </a:xfrm>
          <a:prstGeom prst="rect">
            <a:avLst/>
          </a:prstGeom>
          <a:gradFill flip="none" rotWithShape="1">
            <a:gsLst>
              <a:gs pos="3800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912A5-0F2F-2349-BA8C-059323D3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025" y="-33655"/>
            <a:ext cx="8519809" cy="1325563"/>
          </a:xfrm>
        </p:spPr>
        <p:txBody>
          <a:bodyPr/>
          <a:lstStyle/>
          <a:p>
            <a:r>
              <a:rPr lang="en-US" dirty="0"/>
              <a:t>  Taxes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A1DE5-04E7-8C46-B780-EB07AE6EA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1236" y="1140096"/>
            <a:ext cx="5792135" cy="5917006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Review your current tax situation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Make changes as necessary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Some income may be tax-free</a:t>
            </a:r>
            <a:br>
              <a:rPr lang="en-US" sz="500" b="0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80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Examine potential tax credits</a:t>
            </a:r>
            <a:br>
              <a:rPr lang="en-US" sz="500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Keep expense receipts &amp; records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IRS Publication 502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spc="-5" dirty="0">
                <a:latin typeface="Helvetica" panose="020B0604020202020204" pitchFamily="34" charset="0"/>
                <a:cs typeface="Helvetica" panose="020B0604020202020204" pitchFamily="34" charset="0"/>
              </a:rPr>
              <a:t>IRS Publication 3 </a:t>
            </a:r>
            <a:br>
              <a:rPr lang="en-US" sz="500" b="0" spc="-5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80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  Talk to a tax professional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Military OneSource </a:t>
            </a:r>
            <a:r>
              <a:rPr lang="en-US" sz="1800" b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MilTax</a:t>
            </a:r>
            <a:endParaRPr lang="en-US" sz="1800" b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dirty="0">
                <a:latin typeface="Helvetica" panose="020B0604020202020204" pitchFamily="34" charset="0"/>
                <a:cs typeface="Helvetica" panose="020B0604020202020204" pitchFamily="34" charset="0"/>
              </a:rPr>
              <a:t>VITA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Personal Financial Manager or Counselor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z="1800" b="0" dirty="0">
                <a:latin typeface="Helvetica" panose="020B0604020202020204" pitchFamily="34" charset="0"/>
                <a:cs typeface="Helvetica" panose="020B0604020202020204" pitchFamily="34" charset="0"/>
              </a:rPr>
              <a:t>Installation Legal Office</a:t>
            </a:r>
            <a:endParaRPr lang="en-US" sz="1800" b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endParaRPr lang="en-US" b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00" lvl="2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endParaRPr lang="en-US" sz="300" spc="-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Money with solid fill">
            <a:extLst>
              <a:ext uri="{FF2B5EF4-FFF2-40B4-BE49-F238E27FC236}">
                <a16:creationId xmlns:a16="http://schemas.microsoft.com/office/drawing/2014/main" id="{42774D74-9C80-4B55-A86C-DBF18125B9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48273" y="2479044"/>
            <a:ext cx="552691" cy="5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2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698182" y="6504598"/>
            <a:ext cx="249381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ECE1C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713CA-15D8-3640-AFA3-6E866FF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720" y="2766218"/>
            <a:ext cx="6418634" cy="1325563"/>
          </a:xfrm>
        </p:spPr>
        <p:txBody>
          <a:bodyPr/>
          <a:lstStyle/>
          <a:p>
            <a:r>
              <a:rPr lang="en-US"/>
              <a:t>Insurance</a:t>
            </a:r>
          </a:p>
        </p:txBody>
      </p:sp>
    </p:spTree>
    <p:extLst>
      <p:ext uri="{BB962C8B-B14F-4D97-AF65-F5344CB8AC3E}">
        <p14:creationId xmlns:p14="http://schemas.microsoft.com/office/powerpoint/2010/main" val="255293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Medical with solid fill">
            <a:extLst>
              <a:ext uri="{FF2B5EF4-FFF2-40B4-BE49-F238E27FC236}">
                <a16:creationId xmlns:a16="http://schemas.microsoft.com/office/drawing/2014/main" id="{931DE313-9838-41C0-AFE6-EAF82DA245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6515" y="1226207"/>
            <a:ext cx="578412" cy="578412"/>
          </a:xfrm>
          <a:prstGeom prst="rect">
            <a:avLst/>
          </a:prstGeom>
        </p:spPr>
      </p:pic>
      <p:pic>
        <p:nvPicPr>
          <p:cNvPr id="18" name="Graphic 17" descr="Dental Care with solid fill">
            <a:extLst>
              <a:ext uri="{FF2B5EF4-FFF2-40B4-BE49-F238E27FC236}">
                <a16:creationId xmlns:a16="http://schemas.microsoft.com/office/drawing/2014/main" id="{C325C548-57F3-41AD-878E-5B0C32956B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0637" y="4282789"/>
            <a:ext cx="594852" cy="503310"/>
          </a:xfrm>
          <a:prstGeom prst="rect">
            <a:avLst/>
          </a:prstGeom>
        </p:spPr>
      </p:pic>
      <p:pic>
        <p:nvPicPr>
          <p:cNvPr id="22" name="Graphic 21" descr="Glasses with solid fill">
            <a:extLst>
              <a:ext uri="{FF2B5EF4-FFF2-40B4-BE49-F238E27FC236}">
                <a16:creationId xmlns:a16="http://schemas.microsoft.com/office/drawing/2014/main" id="{8F744143-8E53-498E-8AD0-5B931DB3CD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0637" y="3638955"/>
            <a:ext cx="578412" cy="578412"/>
          </a:xfrm>
          <a:prstGeom prst="rect">
            <a:avLst/>
          </a:prstGeom>
        </p:spPr>
      </p:pic>
      <p:pic>
        <p:nvPicPr>
          <p:cNvPr id="24" name="Graphic 23" descr="House with solid fill">
            <a:extLst>
              <a:ext uri="{FF2B5EF4-FFF2-40B4-BE49-F238E27FC236}">
                <a16:creationId xmlns:a16="http://schemas.microsoft.com/office/drawing/2014/main" id="{390AFBAE-1249-429B-A3B7-78D6C6C0600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2417" y="4851522"/>
            <a:ext cx="594852" cy="594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0F0D1A-E735-43A9-82F1-7D4D35803467}"/>
              </a:ext>
            </a:extLst>
          </p:cNvPr>
          <p:cNvSpPr/>
          <p:nvPr/>
        </p:nvSpPr>
        <p:spPr>
          <a:xfrm rot="10800000">
            <a:off x="6866464" y="0"/>
            <a:ext cx="3556092" cy="6874790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48800" y="64944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</a:rPr>
              <a:t>9</a:t>
            </a:fld>
            <a:endParaRPr lang="es-MX">
              <a:solidFill>
                <a:srgbClr val="EDE7DC"/>
              </a:solidFill>
            </a:endParaRPr>
          </a:p>
        </p:txBody>
      </p:sp>
      <p:pic>
        <p:nvPicPr>
          <p:cNvPr id="4" name="Picture 3" descr="A person looking through a microscope&#10;&#10;Description automatically generated with low confidence">
            <a:extLst>
              <a:ext uri="{FF2B5EF4-FFF2-40B4-BE49-F238E27FC236}">
                <a16:creationId xmlns:a16="http://schemas.microsoft.com/office/drawing/2014/main" id="{F273199C-798C-481A-8D56-AE9998EFAC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853" y="0"/>
            <a:ext cx="4078147" cy="68843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758917-0708-4F28-AB0D-8667086B3B7C}"/>
              </a:ext>
            </a:extLst>
          </p:cNvPr>
          <p:cNvSpPr/>
          <p:nvPr/>
        </p:nvSpPr>
        <p:spPr>
          <a:xfrm rot="10800000">
            <a:off x="7284196" y="-24989"/>
            <a:ext cx="3361758" cy="6924767"/>
          </a:xfrm>
          <a:prstGeom prst="rect">
            <a:avLst/>
          </a:prstGeom>
          <a:gradFill flip="none" rotWithShape="1">
            <a:gsLst>
              <a:gs pos="32000">
                <a:srgbClr val="EDE7DC">
                  <a:alpha val="4000"/>
                </a:srgbClr>
              </a:gs>
              <a:gs pos="68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DA53E-DED2-4398-A572-639EE9ABB9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8013" y="1302508"/>
            <a:ext cx="8519809" cy="5617526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  <a:buNone/>
              <a:tabLst>
                <a:tab pos="241300" algn="l"/>
              </a:tabLst>
            </a:pPr>
            <a:r>
              <a:rPr lang="en-US" sz="2500" spc="-5" dirty="0">
                <a:latin typeface="Helvetica" panose="020B0604020202020204" pitchFamily="34" charset="0"/>
                <a:cs typeface="Helvetica" panose="020B0604020202020204" pitchFamily="34" charset="0"/>
              </a:rPr>
              <a:t>   Health insurance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TRICARE coverage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Other medical coverage</a:t>
            </a:r>
          </a:p>
          <a:p>
            <a:pPr marL="1155682" lvl="2" indent="-3429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b="0" spc="45" dirty="0">
                <a:latin typeface="Helvetica" panose="020B0604020202020204" pitchFamily="34" charset="0"/>
                <a:cs typeface="Helvetica" panose="020B0604020202020204" pitchFamily="34" charset="0"/>
              </a:rPr>
              <a:t>Spouse employer coverage</a:t>
            </a:r>
          </a:p>
          <a:p>
            <a:pPr marL="1155682" lvl="2" indent="-3429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b="0" spc="45" dirty="0">
                <a:latin typeface="Helvetica" panose="020B0604020202020204" pitchFamily="34" charset="0"/>
                <a:cs typeface="Helvetica" panose="020B0604020202020204" pitchFamily="34" charset="0"/>
              </a:rPr>
              <a:t>Extended Care Health Option</a:t>
            </a:r>
          </a:p>
          <a:p>
            <a:pPr marL="1155682" lvl="2" indent="-3429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b="0" spc="45" dirty="0">
                <a:latin typeface="Helvetica" panose="020B0604020202020204" pitchFamily="34" charset="0"/>
                <a:cs typeface="Helvetica" panose="020B0604020202020204" pitchFamily="34" charset="0"/>
              </a:rPr>
              <a:t>Federal and state programs</a:t>
            </a:r>
          </a:p>
          <a:p>
            <a:pPr marL="1155682" lvl="2" indent="-342900">
              <a:lnSpc>
                <a:spcPct val="100000"/>
              </a:lnSpc>
              <a:spcBef>
                <a:spcPts val="100"/>
              </a:spcBef>
              <a:tabLst>
                <a:tab pos="241300" algn="l"/>
              </a:tabLst>
            </a:pPr>
            <a:r>
              <a:rPr lang="en-US" b="0" spc="45" dirty="0">
                <a:latin typeface="Helvetica" panose="020B0604020202020204" pitchFamily="34" charset="0"/>
                <a:cs typeface="Helvetica" panose="020B0604020202020204" pitchFamily="34" charset="0"/>
              </a:rPr>
              <a:t>VA medical clinics and hospitals</a:t>
            </a:r>
          </a:p>
          <a:p>
            <a:pPr marL="0" indent="0">
              <a:lnSpc>
                <a:spcPct val="100000"/>
              </a:lnSpc>
              <a:spcBef>
                <a:spcPts val="1755"/>
              </a:spcBef>
              <a:buNone/>
              <a:tabLst>
                <a:tab pos="1792288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Vision</a:t>
            </a:r>
          </a:p>
          <a:p>
            <a:pPr marL="0" indent="0">
              <a:lnSpc>
                <a:spcPct val="100000"/>
              </a:lnSpc>
              <a:spcBef>
                <a:spcPts val="1755"/>
              </a:spcBef>
              <a:buNone/>
              <a:tabLst>
                <a:tab pos="1792288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Dental</a:t>
            </a:r>
          </a:p>
          <a:p>
            <a:pPr marL="12700" indent="0">
              <a:lnSpc>
                <a:spcPct val="100000"/>
              </a:lnSpc>
              <a:spcBef>
                <a:spcPts val="1755"/>
              </a:spcBef>
              <a:buNone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   Property insurance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Homeowners / renters</a:t>
            </a:r>
          </a:p>
          <a:p>
            <a:pPr marL="812800" lvl="1" indent="-342900">
              <a:buFont typeface="Wingdings" panose="05000000000000000000" pitchFamily="2" charset="2"/>
              <a:buChar char="ü"/>
              <a:tabLst>
                <a:tab pos="241300" algn="l"/>
                <a:tab pos="1793239" algn="l"/>
              </a:tabLst>
            </a:pPr>
            <a:r>
              <a:rPr lang="en-US" spc="-5" dirty="0">
                <a:latin typeface="Helvetica" panose="020B0604020202020204" pitchFamily="34" charset="0"/>
                <a:cs typeface="Helvetica" panose="020B0604020202020204" pitchFamily="34" charset="0"/>
              </a:rPr>
              <a:t>Auto</a:t>
            </a:r>
          </a:p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FCEFCC6-3ECC-4965-8049-F49EAD23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769" y="20256"/>
            <a:ext cx="8519809" cy="1282252"/>
          </a:xfrm>
        </p:spPr>
        <p:txBody>
          <a:bodyPr/>
          <a:lstStyle/>
          <a:p>
            <a:r>
              <a:rPr lang="en-US"/>
              <a:t>  </a:t>
            </a:r>
            <a:r>
              <a:rPr lang="en-US" sz="3400"/>
              <a:t>Health, Dental, Vision, and Property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FC91C57-E0A4-4B14-9E44-BD5B8D0747B2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rgbClr val="23362A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A65FBD-AD12-4242-891A-2FE2F0C47305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6595413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4D41AD18894DAA676C6F96A07722" ma:contentTypeVersion="8" ma:contentTypeDescription="Create a new document." ma:contentTypeScope="" ma:versionID="6e56c853356c0c59207cb39025a9ccca">
  <xsd:schema xmlns:xsd="http://www.w3.org/2001/XMLSchema" xmlns:xs="http://www.w3.org/2001/XMLSchema" xmlns:p="http://schemas.microsoft.com/office/2006/metadata/properties" xmlns:ns2="f47b2dae-65c7-4e7f-aef3-ba1b67c0c41b" targetNamespace="http://schemas.microsoft.com/office/2006/metadata/properties" ma:root="true" ma:fieldsID="f40e6b3e541949fff91ed9311bb85da7" ns2:_="">
    <xsd:import namespace="f47b2dae-65c7-4e7f-aef3-ba1b67c0c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b2dae-65c7-4e7f-aef3-ba1b67c0c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470506-5B1B-4EDC-8BDE-705325A26EEB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f47b2dae-65c7-4e7f-aef3-ba1b67c0c41b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854E948-3AA1-4273-A812-2936305F89CD}">
  <ds:schemaRefs>
    <ds:schemaRef ds:uri="f47b2dae-65c7-4e7f-aef3-ba1b67c0c4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726</TotalTime>
  <Words>902</Words>
  <Application>Microsoft Office PowerPoint</Application>
  <PresentationFormat>Widescreen</PresentationFormat>
  <Paragraphs>258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Narrow</vt:lpstr>
      <vt:lpstr>Calibri</vt:lpstr>
      <vt:lpstr>Courier New</vt:lpstr>
      <vt:lpstr>Helvetica</vt:lpstr>
      <vt:lpstr>Roboto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Financial Planning</vt:lpstr>
      <vt:lpstr>  Spending and Saving</vt:lpstr>
      <vt:lpstr>  Financial Considerations</vt:lpstr>
      <vt:lpstr>  Disability Income</vt:lpstr>
      <vt:lpstr>  Taxes</vt:lpstr>
      <vt:lpstr>Insurance</vt:lpstr>
      <vt:lpstr>  Health, Dental, Vision, and Property</vt:lpstr>
      <vt:lpstr>  Exceptional Family    Member Program (EFMP)</vt:lpstr>
      <vt:lpstr>  Life Insurance</vt:lpstr>
      <vt:lpstr>  Life Insurance Needs</vt:lpstr>
      <vt:lpstr>Military Retirement</vt:lpstr>
      <vt:lpstr>  Military Retirement Systems</vt:lpstr>
      <vt:lpstr>  Retirement Planning</vt:lpstr>
      <vt:lpstr>Education Planning</vt:lpstr>
      <vt:lpstr>  Education Planning</vt:lpstr>
      <vt:lpstr>Estate Planning</vt:lpstr>
      <vt:lpstr>PowerPoint Presentation</vt:lpstr>
      <vt:lpstr>Caring for Aging Parents</vt:lpstr>
      <vt:lpstr>  Caring for Aging Parents</vt:lpstr>
      <vt:lpstr>Military Consumer Protection</vt:lpstr>
      <vt:lpstr>  Military Consumer Protection</vt:lpstr>
      <vt:lpstr>Summary and Resources</vt:lpstr>
      <vt:lpstr>  Summary</vt:lpstr>
      <vt:lpstr>  Resources and 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Christadore, Laura A CTR (USA)</cp:lastModifiedBy>
  <cp:revision>14</cp:revision>
  <dcterms:created xsi:type="dcterms:W3CDTF">2019-07-10T15:06:07Z</dcterms:created>
  <dcterms:modified xsi:type="dcterms:W3CDTF">2023-11-13T18:38:11Z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0x010100B9504D41AD18894DAA676C6F96A07722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